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23"/>
  </p:notesMasterIdLst>
  <p:sldIdLst>
    <p:sldId id="256" r:id="rId2"/>
    <p:sldId id="257" r:id="rId3"/>
    <p:sldId id="282" r:id="rId4"/>
    <p:sldId id="259" r:id="rId5"/>
    <p:sldId id="289" r:id="rId6"/>
    <p:sldId id="274" r:id="rId7"/>
    <p:sldId id="258" r:id="rId8"/>
    <p:sldId id="277" r:id="rId9"/>
    <p:sldId id="288" r:id="rId10"/>
    <p:sldId id="284" r:id="rId11"/>
    <p:sldId id="283" r:id="rId12"/>
    <p:sldId id="285" r:id="rId13"/>
    <p:sldId id="286" r:id="rId14"/>
    <p:sldId id="287" r:id="rId15"/>
    <p:sldId id="269" r:id="rId16"/>
    <p:sldId id="271" r:id="rId17"/>
    <p:sldId id="272" r:id="rId18"/>
    <p:sldId id="273" r:id="rId19"/>
    <p:sldId id="279" r:id="rId20"/>
    <p:sldId id="280" r:id="rId21"/>
    <p:sldId id="28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2441"/>
    <a:srgbClr val="BC9B82"/>
    <a:srgbClr val="BA807F"/>
    <a:srgbClr val="947FBA"/>
    <a:srgbClr val="C594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573F00-D4CB-4EBA-8B49-4143D1456893}" v="23" dt="2021-06-14T09:46:07.495"/>
    <p1510:client id="{8E5E4AA1-27BC-40D6-BE18-9FEEA8F00F87}" v="112" dt="2020-12-08T07:56:47.5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3431" autoAdjust="0"/>
  </p:normalViewPr>
  <p:slideViewPr>
    <p:cSldViewPr snapToGrid="0">
      <p:cViewPr varScale="1">
        <p:scale>
          <a:sx n="95" d="100"/>
          <a:sy n="95" d="100"/>
        </p:scale>
        <p:origin x="119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himan Sarkar" clId="Web-{65573F00-D4CB-4EBA-8B49-4143D1456893}"/>
    <pc:docChg chg="modSld">
      <pc:chgData name="Dhiman Sarkar" userId="" providerId="" clId="Web-{65573F00-D4CB-4EBA-8B49-4143D1456893}" dt="2021-06-14T09:46:06.027" v="17" actId="14100"/>
      <pc:docMkLst>
        <pc:docMk/>
      </pc:docMkLst>
      <pc:sldChg chg="addSp delSp modSp">
        <pc:chgData name="Dhiman Sarkar" userId="" providerId="" clId="Web-{65573F00-D4CB-4EBA-8B49-4143D1456893}" dt="2021-06-14T09:46:06.027" v="17" actId="14100"/>
        <pc:sldMkLst>
          <pc:docMk/>
          <pc:sldMk cId="771450233" sldId="280"/>
        </pc:sldMkLst>
        <pc:spChg chg="del mod">
          <ac:chgData name="Dhiman Sarkar" userId="" providerId="" clId="Web-{65573F00-D4CB-4EBA-8B49-4143D1456893}" dt="2021-06-14T09:46:05.886" v="14"/>
          <ac:spMkLst>
            <pc:docMk/>
            <pc:sldMk cId="771450233" sldId="280"/>
            <ac:spMk id="8" creationId="{14D154A5-8957-4F9D-90EC-9361D446F496}"/>
          </ac:spMkLst>
        </pc:spChg>
        <pc:picChg chg="add del mod">
          <ac:chgData name="Dhiman Sarkar" userId="" providerId="" clId="Web-{65573F00-D4CB-4EBA-8B49-4143D1456893}" dt="2021-06-14T09:43:08.273" v="4"/>
          <ac:picMkLst>
            <pc:docMk/>
            <pc:sldMk cId="771450233" sldId="280"/>
            <ac:picMk id="4" creationId="{C6DE4B10-CE7B-4BE0-8429-D9F76ED7CB66}"/>
          </ac:picMkLst>
        </pc:picChg>
        <pc:picChg chg="mod">
          <ac:chgData name="Dhiman Sarkar" userId="" providerId="" clId="Web-{65573F00-D4CB-4EBA-8B49-4143D1456893}" dt="2021-06-14T09:46:06.027" v="17" actId="14100"/>
          <ac:picMkLst>
            <pc:docMk/>
            <pc:sldMk cId="771450233" sldId="280"/>
            <ac:picMk id="5" creationId="{96C8EE79-3C35-42A7-A043-166C0BBA8067}"/>
          </ac:picMkLst>
        </pc:picChg>
        <pc:picChg chg="add mod">
          <ac:chgData name="Dhiman Sarkar" userId="" providerId="" clId="Web-{65573F00-D4CB-4EBA-8B49-4143D1456893}" dt="2021-06-14T09:46:05.917" v="15" actId="1076"/>
          <ac:picMkLst>
            <pc:docMk/>
            <pc:sldMk cId="771450233" sldId="280"/>
            <ac:picMk id="6" creationId="{42B12631-F2E0-4EDC-84BB-C8BEB991D969}"/>
          </ac:picMkLst>
        </pc:picChg>
        <pc:picChg chg="del">
          <ac:chgData name="Dhiman Sarkar" userId="" providerId="" clId="Web-{65573F00-D4CB-4EBA-8B49-4143D1456893}" dt="2021-06-14T09:41:35.880" v="0"/>
          <ac:picMkLst>
            <pc:docMk/>
            <pc:sldMk cId="771450233" sldId="280"/>
            <ac:picMk id="10242" creationId="{FEE23DA9-3615-4348-9BC5-1298C11E0DC1}"/>
          </ac:picMkLst>
        </pc:picChg>
      </pc:sldChg>
    </pc:docChg>
  </pc:docChgLst>
  <pc:docChgLst>
    <pc:chgData name="Megan Rice" userId="IVDGaJwnU4ZA57EZ8g/5JEnCY2JMeIWtrGKDk+OrjkA=" providerId="None" clId="Web-{8E5E4AA1-27BC-40D6-BE18-9FEEA8F00F87}"/>
    <pc:docChg chg="addSld delSld modSld">
      <pc:chgData name="Megan Rice" userId="IVDGaJwnU4ZA57EZ8g/5JEnCY2JMeIWtrGKDk+OrjkA=" providerId="None" clId="Web-{8E5E4AA1-27BC-40D6-BE18-9FEEA8F00F87}" dt="2020-12-08T07:56:47.520" v="91"/>
      <pc:docMkLst>
        <pc:docMk/>
      </pc:docMkLst>
      <pc:sldChg chg="modSp del">
        <pc:chgData name="Megan Rice" userId="IVDGaJwnU4ZA57EZ8g/5JEnCY2JMeIWtrGKDk+OrjkA=" providerId="None" clId="Web-{8E5E4AA1-27BC-40D6-BE18-9FEEA8F00F87}" dt="2020-12-08T07:00:18.999" v="7"/>
        <pc:sldMkLst>
          <pc:docMk/>
          <pc:sldMk cId="312679564" sldId="275"/>
        </pc:sldMkLst>
        <pc:picChg chg="mod">
          <ac:chgData name="Megan Rice" userId="IVDGaJwnU4ZA57EZ8g/5JEnCY2JMeIWtrGKDk+OrjkA=" providerId="None" clId="Web-{8E5E4AA1-27BC-40D6-BE18-9FEEA8F00F87}" dt="2020-12-08T06:59:33.965" v="1" actId="14100"/>
          <ac:picMkLst>
            <pc:docMk/>
            <pc:sldMk cId="312679564" sldId="275"/>
            <ac:picMk id="3074" creationId="{260564E0-8DCF-47E2-9029-6F4C525163DC}"/>
          </ac:picMkLst>
        </pc:picChg>
      </pc:sldChg>
      <pc:sldChg chg="addSp delSp modSp">
        <pc:chgData name="Megan Rice" userId="IVDGaJwnU4ZA57EZ8g/5JEnCY2JMeIWtrGKDk+OrjkA=" providerId="None" clId="Web-{8E5E4AA1-27BC-40D6-BE18-9FEEA8F00F87}" dt="2020-12-08T07:56:47.520" v="91"/>
        <pc:sldMkLst>
          <pc:docMk/>
          <pc:sldMk cId="2966161745" sldId="278"/>
        </pc:sldMkLst>
        <pc:spChg chg="mod">
          <ac:chgData name="Megan Rice" userId="IVDGaJwnU4ZA57EZ8g/5JEnCY2JMeIWtrGKDk+OrjkA=" providerId="None" clId="Web-{8E5E4AA1-27BC-40D6-BE18-9FEEA8F00F87}" dt="2020-12-08T07:29:07.062" v="31" actId="20577"/>
          <ac:spMkLst>
            <pc:docMk/>
            <pc:sldMk cId="2966161745" sldId="278"/>
            <ac:spMk id="2" creationId="{DC0E4B9A-7DB9-46B4-BD62-6E91DBFFC334}"/>
          </ac:spMkLst>
        </pc:spChg>
        <pc:spChg chg="del">
          <ac:chgData name="Megan Rice" userId="IVDGaJwnU4ZA57EZ8g/5JEnCY2JMeIWtrGKDk+OrjkA=" providerId="None" clId="Web-{8E5E4AA1-27BC-40D6-BE18-9FEEA8F00F87}" dt="2020-12-08T07:06:04.772" v="10"/>
          <ac:spMkLst>
            <pc:docMk/>
            <pc:sldMk cId="2966161745" sldId="278"/>
            <ac:spMk id="3" creationId="{719084F3-A79A-4BAB-A090-9EF5A645E535}"/>
          </ac:spMkLst>
        </pc:spChg>
        <pc:spChg chg="add del mod">
          <ac:chgData name="Megan Rice" userId="IVDGaJwnU4ZA57EZ8g/5JEnCY2JMeIWtrGKDk+OrjkA=" providerId="None" clId="Web-{8E5E4AA1-27BC-40D6-BE18-9FEEA8F00F87}" dt="2020-12-08T07:17:06.748" v="15"/>
          <ac:spMkLst>
            <pc:docMk/>
            <pc:sldMk cId="2966161745" sldId="278"/>
            <ac:spMk id="6" creationId="{09B13CF1-96CC-46FA-A2B1-21E4217C79DC}"/>
          </ac:spMkLst>
        </pc:spChg>
        <pc:spChg chg="add del mod">
          <ac:chgData name="Megan Rice" userId="IVDGaJwnU4ZA57EZ8g/5JEnCY2JMeIWtrGKDk+OrjkA=" providerId="None" clId="Web-{8E5E4AA1-27BC-40D6-BE18-9FEEA8F00F87}" dt="2020-12-08T07:22:04.141" v="22"/>
          <ac:spMkLst>
            <pc:docMk/>
            <pc:sldMk cId="2966161745" sldId="278"/>
            <ac:spMk id="10" creationId="{98BD4E3A-081C-458B-A5FB-C842220D2089}"/>
          </ac:spMkLst>
        </pc:spChg>
        <pc:picChg chg="add del mod ord">
          <ac:chgData name="Megan Rice" userId="IVDGaJwnU4ZA57EZ8g/5JEnCY2JMeIWtrGKDk+OrjkA=" providerId="None" clId="Web-{8E5E4AA1-27BC-40D6-BE18-9FEEA8F00F87}" dt="2020-12-08T07:06:30.336" v="14"/>
          <ac:picMkLst>
            <pc:docMk/>
            <pc:sldMk cId="2966161745" sldId="278"/>
            <ac:picMk id="4" creationId="{B1E5AC52-075D-46DA-88CF-E6FAFF795A5F}"/>
          </ac:picMkLst>
        </pc:picChg>
        <pc:picChg chg="add del mod ord">
          <ac:chgData name="Megan Rice" userId="IVDGaJwnU4ZA57EZ8g/5JEnCY2JMeIWtrGKDk+OrjkA=" providerId="None" clId="Web-{8E5E4AA1-27BC-40D6-BE18-9FEEA8F00F87}" dt="2020-12-08T07:22:00.313" v="21"/>
          <ac:picMkLst>
            <pc:docMk/>
            <pc:sldMk cId="2966161745" sldId="278"/>
            <ac:picMk id="7" creationId="{113EF4C4-EC53-425D-82C3-DEBB7518DE4E}"/>
          </ac:picMkLst>
        </pc:picChg>
        <pc:picChg chg="add del mod">
          <ac:chgData name="Megan Rice" userId="IVDGaJwnU4ZA57EZ8g/5JEnCY2JMeIWtrGKDk+OrjkA=" providerId="None" clId="Web-{8E5E4AA1-27BC-40D6-BE18-9FEEA8F00F87}" dt="2020-12-08T07:35:31.506" v="44"/>
          <ac:picMkLst>
            <pc:docMk/>
            <pc:sldMk cId="2966161745" sldId="278"/>
            <ac:picMk id="8" creationId="{BAEA8148-09DF-4C3A-A94B-E0292FB869A4}"/>
          </ac:picMkLst>
        </pc:picChg>
        <pc:picChg chg="add del mod">
          <ac:chgData name="Megan Rice" userId="IVDGaJwnU4ZA57EZ8g/5JEnCY2JMeIWtrGKDk+OrjkA=" providerId="None" clId="Web-{8E5E4AA1-27BC-40D6-BE18-9FEEA8F00F87}" dt="2020-12-08T07:37:14.528" v="59"/>
          <ac:picMkLst>
            <pc:docMk/>
            <pc:sldMk cId="2966161745" sldId="278"/>
            <ac:picMk id="11" creationId="{9AAE2224-8772-4DD3-9D00-3849026FCD3C}"/>
          </ac:picMkLst>
        </pc:picChg>
        <pc:picChg chg="add del mod">
          <ac:chgData name="Megan Rice" userId="IVDGaJwnU4ZA57EZ8g/5JEnCY2JMeIWtrGKDk+OrjkA=" providerId="None" clId="Web-{8E5E4AA1-27BC-40D6-BE18-9FEEA8F00F87}" dt="2020-12-08T07:37:44.373" v="62"/>
          <ac:picMkLst>
            <pc:docMk/>
            <pc:sldMk cId="2966161745" sldId="278"/>
            <ac:picMk id="12" creationId="{7134A8CE-CF1F-4947-B499-D336C4313ABA}"/>
          </ac:picMkLst>
        </pc:picChg>
        <pc:picChg chg="add del mod">
          <ac:chgData name="Megan Rice" userId="IVDGaJwnU4ZA57EZ8g/5JEnCY2JMeIWtrGKDk+OrjkA=" providerId="None" clId="Web-{8E5E4AA1-27BC-40D6-BE18-9FEEA8F00F87}" dt="2020-12-08T07:36:01.601" v="49"/>
          <ac:picMkLst>
            <pc:docMk/>
            <pc:sldMk cId="2966161745" sldId="278"/>
            <ac:picMk id="13" creationId="{22E2B97B-A5EC-479B-89D8-1052A671D5B7}"/>
          </ac:picMkLst>
        </pc:picChg>
        <pc:picChg chg="add mod">
          <ac:chgData name="Megan Rice" userId="IVDGaJwnU4ZA57EZ8g/5JEnCY2JMeIWtrGKDk+OrjkA=" providerId="None" clId="Web-{8E5E4AA1-27BC-40D6-BE18-9FEEA8F00F87}" dt="2020-12-08T07:38:42.627" v="69" actId="14100"/>
          <ac:picMkLst>
            <pc:docMk/>
            <pc:sldMk cId="2966161745" sldId="278"/>
            <ac:picMk id="14" creationId="{41E222B0-D639-4B54-ACC4-EDFAE02E8E5B}"/>
          </ac:picMkLst>
        </pc:picChg>
        <pc:picChg chg="add mod">
          <ac:chgData name="Megan Rice" userId="IVDGaJwnU4ZA57EZ8g/5JEnCY2JMeIWtrGKDk+OrjkA=" providerId="None" clId="Web-{8E5E4AA1-27BC-40D6-BE18-9FEEA8F00F87}" dt="2020-12-08T07:38:48.659" v="71" actId="1076"/>
          <ac:picMkLst>
            <pc:docMk/>
            <pc:sldMk cId="2966161745" sldId="278"/>
            <ac:picMk id="15" creationId="{1EA90E38-58BE-49A2-A5A9-B2D110320A14}"/>
          </ac:picMkLst>
        </pc:picChg>
        <pc:picChg chg="add mod">
          <ac:chgData name="Megan Rice" userId="IVDGaJwnU4ZA57EZ8g/5JEnCY2JMeIWtrGKDk+OrjkA=" providerId="None" clId="Web-{8E5E4AA1-27BC-40D6-BE18-9FEEA8F00F87}" dt="2020-12-08T07:39:06.801" v="73" actId="14100"/>
          <ac:picMkLst>
            <pc:docMk/>
            <pc:sldMk cId="2966161745" sldId="278"/>
            <ac:picMk id="16" creationId="{120CF766-46FC-4B43-80D1-4F303ECD005A}"/>
          </ac:picMkLst>
        </pc:picChg>
        <pc:picChg chg="add del mod">
          <ac:chgData name="Megan Rice" userId="IVDGaJwnU4ZA57EZ8g/5JEnCY2JMeIWtrGKDk+OrjkA=" providerId="None" clId="Web-{8E5E4AA1-27BC-40D6-BE18-9FEEA8F00F87}" dt="2020-12-08T07:50:01.168" v="79"/>
          <ac:picMkLst>
            <pc:docMk/>
            <pc:sldMk cId="2966161745" sldId="278"/>
            <ac:picMk id="17" creationId="{861193B5-EB9E-42CD-9276-B95B1EBA7936}"/>
          </ac:picMkLst>
        </pc:picChg>
        <pc:picChg chg="add mod">
          <ac:chgData name="Megan Rice" userId="IVDGaJwnU4ZA57EZ8g/5JEnCY2JMeIWtrGKDk+OrjkA=" providerId="None" clId="Web-{8E5E4AA1-27BC-40D6-BE18-9FEEA8F00F87}" dt="2020-12-08T07:50:26.154" v="86" actId="1076"/>
          <ac:picMkLst>
            <pc:docMk/>
            <pc:sldMk cId="2966161745" sldId="278"/>
            <ac:picMk id="18" creationId="{3D35EE85-A952-4AEF-AF7F-B28EB76F5190}"/>
          </ac:picMkLst>
        </pc:picChg>
        <pc:picChg chg="add del mod">
          <ac:chgData name="Megan Rice" userId="IVDGaJwnU4ZA57EZ8g/5JEnCY2JMeIWtrGKDk+OrjkA=" providerId="None" clId="Web-{8E5E4AA1-27BC-40D6-BE18-9FEEA8F00F87}" dt="2020-12-08T07:56:33.347" v="89"/>
          <ac:picMkLst>
            <pc:docMk/>
            <pc:sldMk cId="2966161745" sldId="278"/>
            <ac:picMk id="19" creationId="{46FE3C8A-5DD6-46A9-B155-161B4E9C4F83}"/>
          </ac:picMkLst>
        </pc:picChg>
        <pc:picChg chg="add del mod">
          <ac:chgData name="Megan Rice" userId="IVDGaJwnU4ZA57EZ8g/5JEnCY2JMeIWtrGKDk+OrjkA=" providerId="None" clId="Web-{8E5E4AA1-27BC-40D6-BE18-9FEEA8F00F87}" dt="2020-12-08T07:56:47.520" v="91"/>
          <ac:picMkLst>
            <pc:docMk/>
            <pc:sldMk cId="2966161745" sldId="278"/>
            <ac:picMk id="20" creationId="{51585D78-DA48-4524-97C4-11C11C22B795}"/>
          </ac:picMkLst>
        </pc:picChg>
      </pc:sldChg>
      <pc:sldChg chg="addSp delSp modSp new">
        <pc:chgData name="Megan Rice" userId="IVDGaJwnU4ZA57EZ8g/5JEnCY2JMeIWtrGKDk+OrjkA=" providerId="None" clId="Web-{8E5E4AA1-27BC-40D6-BE18-9FEEA8F00F87}" dt="2020-12-08T07:00:32.578" v="9" actId="1076"/>
        <pc:sldMkLst>
          <pc:docMk/>
          <pc:sldMk cId="3615799907" sldId="282"/>
        </pc:sldMkLst>
        <pc:spChg chg="del">
          <ac:chgData name="Megan Rice" userId="IVDGaJwnU4ZA57EZ8g/5JEnCY2JMeIWtrGKDk+OrjkA=" providerId="None" clId="Web-{8E5E4AA1-27BC-40D6-BE18-9FEEA8F00F87}" dt="2020-12-08T07:00:02.608" v="4"/>
          <ac:spMkLst>
            <pc:docMk/>
            <pc:sldMk cId="3615799907" sldId="282"/>
            <ac:spMk id="2" creationId="{1CCF89D9-97BD-4B5A-BF16-9451B3B53E68}"/>
          </ac:spMkLst>
        </pc:spChg>
        <pc:spChg chg="del">
          <ac:chgData name="Megan Rice" userId="IVDGaJwnU4ZA57EZ8g/5JEnCY2JMeIWtrGKDk+OrjkA=" providerId="None" clId="Web-{8E5E4AA1-27BC-40D6-BE18-9FEEA8F00F87}" dt="2020-12-08T06:59:59.686" v="3"/>
          <ac:spMkLst>
            <pc:docMk/>
            <pc:sldMk cId="3615799907" sldId="282"/>
            <ac:spMk id="3" creationId="{0FB78E5C-CFF4-4601-9373-047B26E0F7BF}"/>
          </ac:spMkLst>
        </pc:spChg>
        <pc:picChg chg="add mod ord">
          <ac:chgData name="Megan Rice" userId="IVDGaJwnU4ZA57EZ8g/5JEnCY2JMeIWtrGKDk+OrjkA=" providerId="None" clId="Web-{8E5E4AA1-27BC-40D6-BE18-9FEEA8F00F87}" dt="2020-12-08T07:00:32.578" v="9" actId="1076"/>
          <ac:picMkLst>
            <pc:docMk/>
            <pc:sldMk cId="3615799907" sldId="282"/>
            <ac:picMk id="4" creationId="{DC34F859-487C-4E26-AF79-64540CB9394D}"/>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A1D188-3C53-4971-96E2-87EBD8C9C1BD}"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9A50426D-50D1-4DA4-ABF7-AA25FD437324}">
      <dgm:prSet/>
      <dgm:spPr/>
      <dgm:t>
        <a:bodyPr/>
        <a:lstStyle/>
        <a:p>
          <a:r>
            <a:rPr lang="en-US" dirty="0"/>
            <a:t>Understand the phenomenon of cataracts in Bangladeshi children</a:t>
          </a:r>
          <a:endParaRPr lang="en-US" b="0" i="0" dirty="0"/>
        </a:p>
      </dgm:t>
    </dgm:pt>
    <dgm:pt modelId="{B23A3B3D-94B0-48B1-9483-B3DFC646F42A}" type="parTrans" cxnId="{47AB1834-8449-49B5-BE6D-5DF1A336DC52}">
      <dgm:prSet/>
      <dgm:spPr/>
      <dgm:t>
        <a:bodyPr/>
        <a:lstStyle/>
        <a:p>
          <a:endParaRPr lang="en-US"/>
        </a:p>
      </dgm:t>
    </dgm:pt>
    <dgm:pt modelId="{48C493FB-7037-41BE-BD9F-61668967A195}" type="sibTrans" cxnId="{47AB1834-8449-49B5-BE6D-5DF1A336DC52}">
      <dgm:prSet/>
      <dgm:spPr/>
      <dgm:t>
        <a:bodyPr/>
        <a:lstStyle/>
        <a:p>
          <a:endParaRPr lang="en-US"/>
        </a:p>
      </dgm:t>
    </dgm:pt>
    <dgm:pt modelId="{94A244F7-A53D-4B02-85EF-EF6070D61756}">
      <dgm:prSet/>
      <dgm:spPr/>
      <dgm:t>
        <a:bodyPr/>
        <a:lstStyle/>
        <a:p>
          <a:r>
            <a:rPr lang="en-US"/>
            <a:t>Introduce a plan to reduce the cases in Bangladesh</a:t>
          </a:r>
          <a:endParaRPr lang="en-US" b="0" i="0" dirty="0"/>
        </a:p>
      </dgm:t>
    </dgm:pt>
    <dgm:pt modelId="{31A3BBA0-B597-4964-9828-B0E4D8BBEA3D}" type="parTrans" cxnId="{A0E174D3-7199-46A5-90FB-3FF212EDBEC4}">
      <dgm:prSet/>
      <dgm:spPr/>
      <dgm:t>
        <a:bodyPr/>
        <a:lstStyle/>
        <a:p>
          <a:endParaRPr lang="en-US"/>
        </a:p>
      </dgm:t>
    </dgm:pt>
    <dgm:pt modelId="{6361A250-F093-40AE-BFF7-79BB37A25400}" type="sibTrans" cxnId="{A0E174D3-7199-46A5-90FB-3FF212EDBEC4}">
      <dgm:prSet/>
      <dgm:spPr/>
      <dgm:t>
        <a:bodyPr/>
        <a:lstStyle/>
        <a:p>
          <a:endParaRPr lang="en-US"/>
        </a:p>
      </dgm:t>
    </dgm:pt>
    <dgm:pt modelId="{A9C80FB4-0CAE-4D0E-806C-C5B85FE16132}" type="pres">
      <dgm:prSet presAssocID="{98A1D188-3C53-4971-96E2-87EBD8C9C1BD}" presName="diagram" presStyleCnt="0">
        <dgm:presLayoutVars>
          <dgm:dir/>
          <dgm:resizeHandles val="exact"/>
        </dgm:presLayoutVars>
      </dgm:prSet>
      <dgm:spPr/>
    </dgm:pt>
    <dgm:pt modelId="{898A88E6-A8AF-4F88-964E-F55AD0B88285}" type="pres">
      <dgm:prSet presAssocID="{9A50426D-50D1-4DA4-ABF7-AA25FD437324}" presName="node" presStyleLbl="node1" presStyleIdx="0" presStyleCnt="2">
        <dgm:presLayoutVars>
          <dgm:bulletEnabled val="1"/>
        </dgm:presLayoutVars>
      </dgm:prSet>
      <dgm:spPr/>
    </dgm:pt>
    <dgm:pt modelId="{79A51496-9B14-4250-B987-59BDFF141F7A}" type="pres">
      <dgm:prSet presAssocID="{48C493FB-7037-41BE-BD9F-61668967A195}" presName="sibTrans" presStyleCnt="0"/>
      <dgm:spPr/>
    </dgm:pt>
    <dgm:pt modelId="{8E3F18A3-7B39-4614-BD9C-B6E2E4FFA164}" type="pres">
      <dgm:prSet presAssocID="{94A244F7-A53D-4B02-85EF-EF6070D61756}" presName="node" presStyleLbl="node1" presStyleIdx="1" presStyleCnt="2">
        <dgm:presLayoutVars>
          <dgm:bulletEnabled val="1"/>
        </dgm:presLayoutVars>
      </dgm:prSet>
      <dgm:spPr/>
    </dgm:pt>
  </dgm:ptLst>
  <dgm:cxnLst>
    <dgm:cxn modelId="{47AB1834-8449-49B5-BE6D-5DF1A336DC52}" srcId="{98A1D188-3C53-4971-96E2-87EBD8C9C1BD}" destId="{9A50426D-50D1-4DA4-ABF7-AA25FD437324}" srcOrd="0" destOrd="0" parTransId="{B23A3B3D-94B0-48B1-9483-B3DFC646F42A}" sibTransId="{48C493FB-7037-41BE-BD9F-61668967A195}"/>
    <dgm:cxn modelId="{969A396C-847F-40E3-870B-CEFA07C80612}" type="presOf" srcId="{94A244F7-A53D-4B02-85EF-EF6070D61756}" destId="{8E3F18A3-7B39-4614-BD9C-B6E2E4FFA164}" srcOrd="0" destOrd="0" presId="urn:microsoft.com/office/officeart/2005/8/layout/default"/>
    <dgm:cxn modelId="{6C64E84C-016B-4CAE-B507-80A11B103A4D}" type="presOf" srcId="{9A50426D-50D1-4DA4-ABF7-AA25FD437324}" destId="{898A88E6-A8AF-4F88-964E-F55AD0B88285}" srcOrd="0" destOrd="0" presId="urn:microsoft.com/office/officeart/2005/8/layout/default"/>
    <dgm:cxn modelId="{D6DBF66C-2AD5-4198-AD5D-4B4644B7C548}" type="presOf" srcId="{98A1D188-3C53-4971-96E2-87EBD8C9C1BD}" destId="{A9C80FB4-0CAE-4D0E-806C-C5B85FE16132}" srcOrd="0" destOrd="0" presId="urn:microsoft.com/office/officeart/2005/8/layout/default"/>
    <dgm:cxn modelId="{A0E174D3-7199-46A5-90FB-3FF212EDBEC4}" srcId="{98A1D188-3C53-4971-96E2-87EBD8C9C1BD}" destId="{94A244F7-A53D-4B02-85EF-EF6070D61756}" srcOrd="1" destOrd="0" parTransId="{31A3BBA0-B597-4964-9828-B0E4D8BBEA3D}" sibTransId="{6361A250-F093-40AE-BFF7-79BB37A25400}"/>
    <dgm:cxn modelId="{80AEF4A9-8BC3-4ED5-85EF-607952D28BE4}" type="presParOf" srcId="{A9C80FB4-0CAE-4D0E-806C-C5B85FE16132}" destId="{898A88E6-A8AF-4F88-964E-F55AD0B88285}" srcOrd="0" destOrd="0" presId="urn:microsoft.com/office/officeart/2005/8/layout/default"/>
    <dgm:cxn modelId="{89F03839-65C0-4216-AACC-79D765F4BBDC}" type="presParOf" srcId="{A9C80FB4-0CAE-4D0E-806C-C5B85FE16132}" destId="{79A51496-9B14-4250-B987-59BDFF141F7A}" srcOrd="1" destOrd="0" presId="urn:microsoft.com/office/officeart/2005/8/layout/default"/>
    <dgm:cxn modelId="{7DB7F1D5-6B8A-4F01-B14C-10CE16C931CF}" type="presParOf" srcId="{A9C80FB4-0CAE-4D0E-806C-C5B85FE16132}" destId="{8E3F18A3-7B39-4614-BD9C-B6E2E4FFA164}"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8A1D188-3C53-4971-96E2-87EBD8C9C1BD}" type="doc">
      <dgm:prSet loTypeId="urn:microsoft.com/office/officeart/2005/8/layout/matrix3" loCatId="matrix" qsTypeId="urn:microsoft.com/office/officeart/2005/8/quickstyle/simple1" qsCatId="simple" csTypeId="urn:microsoft.com/office/officeart/2005/8/colors/colorful1" csCatId="colorful" phldr="1"/>
      <dgm:spPr/>
      <dgm:t>
        <a:bodyPr/>
        <a:lstStyle/>
        <a:p>
          <a:endParaRPr lang="en-US"/>
        </a:p>
      </dgm:t>
    </dgm:pt>
    <dgm:pt modelId="{1690A5C5-DF2B-498C-A67A-E572C944BEFF}">
      <dgm:prSet/>
      <dgm:spPr/>
      <dgm:t>
        <a:bodyPr/>
        <a:lstStyle/>
        <a:p>
          <a:r>
            <a:rPr lang="en-US" b="0" i="0" dirty="0"/>
            <a:t>Why do children get cataracts? </a:t>
          </a:r>
        </a:p>
      </dgm:t>
    </dgm:pt>
    <dgm:pt modelId="{F3783C15-FD57-47AE-842E-ACBA9E9249B9}" type="parTrans" cxnId="{E146E4BC-680F-4AF5-BD0C-96CF7314DBB6}">
      <dgm:prSet/>
      <dgm:spPr/>
      <dgm:t>
        <a:bodyPr/>
        <a:lstStyle/>
        <a:p>
          <a:endParaRPr lang="en-US"/>
        </a:p>
      </dgm:t>
    </dgm:pt>
    <dgm:pt modelId="{BA4F7AF7-906E-45AE-ADEE-B800BD0EC8A9}" type="sibTrans" cxnId="{E146E4BC-680F-4AF5-BD0C-96CF7314DBB6}">
      <dgm:prSet/>
      <dgm:spPr/>
      <dgm:t>
        <a:bodyPr/>
        <a:lstStyle/>
        <a:p>
          <a:endParaRPr lang="en-US"/>
        </a:p>
      </dgm:t>
    </dgm:pt>
    <dgm:pt modelId="{9A50426D-50D1-4DA4-ABF7-AA25FD437324}">
      <dgm:prSet/>
      <dgm:spPr/>
      <dgm:t>
        <a:bodyPr/>
        <a:lstStyle/>
        <a:p>
          <a:r>
            <a:rPr lang="en-US" b="0" i="0" dirty="0"/>
            <a:t>Where does this phenomenon occur? </a:t>
          </a:r>
        </a:p>
      </dgm:t>
    </dgm:pt>
    <dgm:pt modelId="{B23A3B3D-94B0-48B1-9483-B3DFC646F42A}" type="parTrans" cxnId="{47AB1834-8449-49B5-BE6D-5DF1A336DC52}">
      <dgm:prSet/>
      <dgm:spPr/>
      <dgm:t>
        <a:bodyPr/>
        <a:lstStyle/>
        <a:p>
          <a:endParaRPr lang="en-US"/>
        </a:p>
      </dgm:t>
    </dgm:pt>
    <dgm:pt modelId="{48C493FB-7037-41BE-BD9F-61668967A195}" type="sibTrans" cxnId="{47AB1834-8449-49B5-BE6D-5DF1A336DC52}">
      <dgm:prSet/>
      <dgm:spPr/>
      <dgm:t>
        <a:bodyPr/>
        <a:lstStyle/>
        <a:p>
          <a:endParaRPr lang="en-US"/>
        </a:p>
      </dgm:t>
    </dgm:pt>
    <dgm:pt modelId="{950EB3D6-A426-4D7F-A73F-7518EC817D68}">
      <dgm:prSet/>
      <dgm:spPr/>
      <dgm:t>
        <a:bodyPr/>
        <a:lstStyle/>
        <a:p>
          <a:r>
            <a:rPr lang="en-US" b="0" i="0" dirty="0"/>
            <a:t>What is the demographic of these children? </a:t>
          </a:r>
        </a:p>
      </dgm:t>
    </dgm:pt>
    <dgm:pt modelId="{932FB4A1-052D-40F2-A6B9-FD6761827428}" type="parTrans" cxnId="{F446E5EF-A310-4957-A5C8-6573E2D993D2}">
      <dgm:prSet/>
      <dgm:spPr/>
      <dgm:t>
        <a:bodyPr/>
        <a:lstStyle/>
        <a:p>
          <a:endParaRPr lang="en-US"/>
        </a:p>
      </dgm:t>
    </dgm:pt>
    <dgm:pt modelId="{F27678B9-6A1C-4489-B610-48A49DBD0D52}" type="sibTrans" cxnId="{F446E5EF-A310-4957-A5C8-6573E2D993D2}">
      <dgm:prSet/>
      <dgm:spPr/>
      <dgm:t>
        <a:bodyPr/>
        <a:lstStyle/>
        <a:p>
          <a:endParaRPr lang="en-US"/>
        </a:p>
      </dgm:t>
    </dgm:pt>
    <dgm:pt modelId="{94A244F7-A53D-4B02-85EF-EF6070D61756}">
      <dgm:prSet/>
      <dgm:spPr/>
      <dgm:t>
        <a:bodyPr/>
        <a:lstStyle/>
        <a:p>
          <a:r>
            <a:rPr lang="en-US" b="0" i="0"/>
            <a:t>What is the operation of cataracts like in the hospital? </a:t>
          </a:r>
        </a:p>
      </dgm:t>
    </dgm:pt>
    <dgm:pt modelId="{31A3BBA0-B597-4964-9828-B0E4D8BBEA3D}" type="parTrans" cxnId="{A0E174D3-7199-46A5-90FB-3FF212EDBEC4}">
      <dgm:prSet/>
      <dgm:spPr/>
      <dgm:t>
        <a:bodyPr/>
        <a:lstStyle/>
        <a:p>
          <a:endParaRPr lang="en-US"/>
        </a:p>
      </dgm:t>
    </dgm:pt>
    <dgm:pt modelId="{6361A250-F093-40AE-BFF7-79BB37A25400}" type="sibTrans" cxnId="{A0E174D3-7199-46A5-90FB-3FF212EDBEC4}">
      <dgm:prSet/>
      <dgm:spPr/>
      <dgm:t>
        <a:bodyPr/>
        <a:lstStyle/>
        <a:p>
          <a:endParaRPr lang="en-US"/>
        </a:p>
      </dgm:t>
    </dgm:pt>
    <dgm:pt modelId="{6531B7A2-7C31-4951-BA81-6DE1B6D03D88}" type="pres">
      <dgm:prSet presAssocID="{98A1D188-3C53-4971-96E2-87EBD8C9C1BD}" presName="matrix" presStyleCnt="0">
        <dgm:presLayoutVars>
          <dgm:chMax val="1"/>
          <dgm:dir/>
          <dgm:resizeHandles val="exact"/>
        </dgm:presLayoutVars>
      </dgm:prSet>
      <dgm:spPr/>
    </dgm:pt>
    <dgm:pt modelId="{F411D7C5-714A-42D9-9B0A-29F74430E271}" type="pres">
      <dgm:prSet presAssocID="{98A1D188-3C53-4971-96E2-87EBD8C9C1BD}" presName="diamond" presStyleLbl="bgShp" presStyleIdx="0" presStyleCnt="1"/>
      <dgm:spPr/>
    </dgm:pt>
    <dgm:pt modelId="{A00549EF-7232-48A6-AD69-B89147692C5A}" type="pres">
      <dgm:prSet presAssocID="{98A1D188-3C53-4971-96E2-87EBD8C9C1BD}" presName="quad1" presStyleLbl="node1" presStyleIdx="0" presStyleCnt="4">
        <dgm:presLayoutVars>
          <dgm:chMax val="0"/>
          <dgm:chPref val="0"/>
          <dgm:bulletEnabled val="1"/>
        </dgm:presLayoutVars>
      </dgm:prSet>
      <dgm:spPr/>
    </dgm:pt>
    <dgm:pt modelId="{53FC9B71-5804-40CC-8620-F24619835BF4}" type="pres">
      <dgm:prSet presAssocID="{98A1D188-3C53-4971-96E2-87EBD8C9C1BD}" presName="quad2" presStyleLbl="node1" presStyleIdx="1" presStyleCnt="4">
        <dgm:presLayoutVars>
          <dgm:chMax val="0"/>
          <dgm:chPref val="0"/>
          <dgm:bulletEnabled val="1"/>
        </dgm:presLayoutVars>
      </dgm:prSet>
      <dgm:spPr/>
    </dgm:pt>
    <dgm:pt modelId="{AEBD5320-ED45-44D0-8B10-EA4F51B22800}" type="pres">
      <dgm:prSet presAssocID="{98A1D188-3C53-4971-96E2-87EBD8C9C1BD}" presName="quad3" presStyleLbl="node1" presStyleIdx="2" presStyleCnt="4">
        <dgm:presLayoutVars>
          <dgm:chMax val="0"/>
          <dgm:chPref val="0"/>
          <dgm:bulletEnabled val="1"/>
        </dgm:presLayoutVars>
      </dgm:prSet>
      <dgm:spPr/>
    </dgm:pt>
    <dgm:pt modelId="{5F02ADEE-1D6E-40F0-8F59-C401A66AF7ED}" type="pres">
      <dgm:prSet presAssocID="{98A1D188-3C53-4971-96E2-87EBD8C9C1BD}" presName="quad4" presStyleLbl="node1" presStyleIdx="3" presStyleCnt="4">
        <dgm:presLayoutVars>
          <dgm:chMax val="0"/>
          <dgm:chPref val="0"/>
          <dgm:bulletEnabled val="1"/>
        </dgm:presLayoutVars>
      </dgm:prSet>
      <dgm:spPr/>
    </dgm:pt>
  </dgm:ptLst>
  <dgm:cxnLst>
    <dgm:cxn modelId="{47AB1834-8449-49B5-BE6D-5DF1A336DC52}" srcId="{98A1D188-3C53-4971-96E2-87EBD8C9C1BD}" destId="{9A50426D-50D1-4DA4-ABF7-AA25FD437324}" srcOrd="1" destOrd="0" parTransId="{B23A3B3D-94B0-48B1-9483-B3DFC646F42A}" sibTransId="{48C493FB-7037-41BE-BD9F-61668967A195}"/>
    <dgm:cxn modelId="{0920A391-5CB5-4F65-875C-CAB12D53DC86}" type="presOf" srcId="{950EB3D6-A426-4D7F-A73F-7518EC817D68}" destId="{AEBD5320-ED45-44D0-8B10-EA4F51B22800}" srcOrd="0" destOrd="0" presId="urn:microsoft.com/office/officeart/2005/8/layout/matrix3"/>
    <dgm:cxn modelId="{10FA36AC-FA6C-49AD-8287-0AF6A569C93A}" type="presOf" srcId="{94A244F7-A53D-4B02-85EF-EF6070D61756}" destId="{5F02ADEE-1D6E-40F0-8F59-C401A66AF7ED}" srcOrd="0" destOrd="0" presId="urn:microsoft.com/office/officeart/2005/8/layout/matrix3"/>
    <dgm:cxn modelId="{E146E4BC-680F-4AF5-BD0C-96CF7314DBB6}" srcId="{98A1D188-3C53-4971-96E2-87EBD8C9C1BD}" destId="{1690A5C5-DF2B-498C-A67A-E572C944BEFF}" srcOrd="0" destOrd="0" parTransId="{F3783C15-FD57-47AE-842E-ACBA9E9249B9}" sibTransId="{BA4F7AF7-906E-45AE-ADEE-B800BD0EC8A9}"/>
    <dgm:cxn modelId="{E9EDAEC4-9D0B-4D53-B8E1-D1EE0E6D25F2}" type="presOf" srcId="{1690A5C5-DF2B-498C-A67A-E572C944BEFF}" destId="{A00549EF-7232-48A6-AD69-B89147692C5A}" srcOrd="0" destOrd="0" presId="urn:microsoft.com/office/officeart/2005/8/layout/matrix3"/>
    <dgm:cxn modelId="{A0E174D3-7199-46A5-90FB-3FF212EDBEC4}" srcId="{98A1D188-3C53-4971-96E2-87EBD8C9C1BD}" destId="{94A244F7-A53D-4B02-85EF-EF6070D61756}" srcOrd="3" destOrd="0" parTransId="{31A3BBA0-B597-4964-9828-B0E4D8BBEA3D}" sibTransId="{6361A250-F093-40AE-BFF7-79BB37A25400}"/>
    <dgm:cxn modelId="{380AA2DE-6862-4DA5-A7F0-2F51DF5E960F}" type="presOf" srcId="{9A50426D-50D1-4DA4-ABF7-AA25FD437324}" destId="{53FC9B71-5804-40CC-8620-F24619835BF4}" srcOrd="0" destOrd="0" presId="urn:microsoft.com/office/officeart/2005/8/layout/matrix3"/>
    <dgm:cxn modelId="{E85EE1E2-C19F-4F41-9195-91E101D06D96}" type="presOf" srcId="{98A1D188-3C53-4971-96E2-87EBD8C9C1BD}" destId="{6531B7A2-7C31-4951-BA81-6DE1B6D03D88}" srcOrd="0" destOrd="0" presId="urn:microsoft.com/office/officeart/2005/8/layout/matrix3"/>
    <dgm:cxn modelId="{F446E5EF-A310-4957-A5C8-6573E2D993D2}" srcId="{98A1D188-3C53-4971-96E2-87EBD8C9C1BD}" destId="{950EB3D6-A426-4D7F-A73F-7518EC817D68}" srcOrd="2" destOrd="0" parTransId="{932FB4A1-052D-40F2-A6B9-FD6761827428}" sibTransId="{F27678B9-6A1C-4489-B610-48A49DBD0D52}"/>
    <dgm:cxn modelId="{62B30E0A-3D95-445D-907E-9872A2F0F306}" type="presParOf" srcId="{6531B7A2-7C31-4951-BA81-6DE1B6D03D88}" destId="{F411D7C5-714A-42D9-9B0A-29F74430E271}" srcOrd="0" destOrd="0" presId="urn:microsoft.com/office/officeart/2005/8/layout/matrix3"/>
    <dgm:cxn modelId="{053F3815-76A3-4E69-8BB4-657999C2D06D}" type="presParOf" srcId="{6531B7A2-7C31-4951-BA81-6DE1B6D03D88}" destId="{A00549EF-7232-48A6-AD69-B89147692C5A}" srcOrd="1" destOrd="0" presId="urn:microsoft.com/office/officeart/2005/8/layout/matrix3"/>
    <dgm:cxn modelId="{A852929D-4C46-4E93-9964-112D39D33575}" type="presParOf" srcId="{6531B7A2-7C31-4951-BA81-6DE1B6D03D88}" destId="{53FC9B71-5804-40CC-8620-F24619835BF4}" srcOrd="2" destOrd="0" presId="urn:microsoft.com/office/officeart/2005/8/layout/matrix3"/>
    <dgm:cxn modelId="{78BFBB53-6531-4638-BF56-5AAA060835CE}" type="presParOf" srcId="{6531B7A2-7C31-4951-BA81-6DE1B6D03D88}" destId="{AEBD5320-ED45-44D0-8B10-EA4F51B22800}" srcOrd="3" destOrd="0" presId="urn:microsoft.com/office/officeart/2005/8/layout/matrix3"/>
    <dgm:cxn modelId="{42D6B2D5-D3E3-4AEB-AE13-DA3FA2AACD4C}" type="presParOf" srcId="{6531B7A2-7C31-4951-BA81-6DE1B6D03D88}" destId="{5F02ADEE-1D6E-40F0-8F59-C401A66AF7ED}"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CF7012E-9D6F-4DD2-BF14-3F26E2C09230}" type="doc">
      <dgm:prSet loTypeId="urn:microsoft.com/office/officeart/2005/8/layout/process4" loCatId="process" qsTypeId="urn:microsoft.com/office/officeart/2005/8/quickstyle/simple1" qsCatId="simple" csTypeId="urn:microsoft.com/office/officeart/2005/8/colors/colorful2" csCatId="colorful"/>
      <dgm:spPr/>
      <dgm:t>
        <a:bodyPr/>
        <a:lstStyle/>
        <a:p>
          <a:endParaRPr lang="en-US"/>
        </a:p>
      </dgm:t>
    </dgm:pt>
    <dgm:pt modelId="{E286F6DA-819B-41F3-B345-D8498F8DBD1C}">
      <dgm:prSet/>
      <dgm:spPr/>
      <dgm:t>
        <a:bodyPr/>
        <a:lstStyle/>
        <a:p>
          <a:r>
            <a:rPr lang="en-US"/>
            <a:t>Reduce the number of children with cataracts</a:t>
          </a:r>
        </a:p>
      </dgm:t>
    </dgm:pt>
    <dgm:pt modelId="{C8DF0FD5-1D3E-41E0-A791-80B6199C02C9}" type="parTrans" cxnId="{85EB14B6-42F9-4D2C-B69D-DBE5C0ADD799}">
      <dgm:prSet/>
      <dgm:spPr/>
      <dgm:t>
        <a:bodyPr/>
        <a:lstStyle/>
        <a:p>
          <a:endParaRPr lang="en-US"/>
        </a:p>
      </dgm:t>
    </dgm:pt>
    <dgm:pt modelId="{F08780C1-63EF-4CE3-B4FA-BDB3B945C066}" type="sibTrans" cxnId="{85EB14B6-42F9-4D2C-B69D-DBE5C0ADD799}">
      <dgm:prSet/>
      <dgm:spPr/>
      <dgm:t>
        <a:bodyPr/>
        <a:lstStyle/>
        <a:p>
          <a:endParaRPr lang="en-US"/>
        </a:p>
      </dgm:t>
    </dgm:pt>
    <dgm:pt modelId="{2525F5D9-6D10-41A8-A64C-6C5F07DBADD2}">
      <dgm:prSet/>
      <dgm:spPr/>
      <dgm:t>
        <a:bodyPr/>
        <a:lstStyle/>
        <a:p>
          <a:r>
            <a:rPr lang="en-US"/>
            <a:t>Three main actions:</a:t>
          </a:r>
        </a:p>
      </dgm:t>
    </dgm:pt>
    <dgm:pt modelId="{154DECA1-3075-4F64-A63D-197F140636D2}" type="parTrans" cxnId="{69857BA9-F228-4A33-9B7A-C149D648A4D7}">
      <dgm:prSet/>
      <dgm:spPr/>
      <dgm:t>
        <a:bodyPr/>
        <a:lstStyle/>
        <a:p>
          <a:endParaRPr lang="en-US"/>
        </a:p>
      </dgm:t>
    </dgm:pt>
    <dgm:pt modelId="{57E2469E-4350-4199-87C5-87E86290C775}" type="sibTrans" cxnId="{69857BA9-F228-4A33-9B7A-C149D648A4D7}">
      <dgm:prSet/>
      <dgm:spPr/>
      <dgm:t>
        <a:bodyPr/>
        <a:lstStyle/>
        <a:p>
          <a:endParaRPr lang="en-US"/>
        </a:p>
      </dgm:t>
    </dgm:pt>
    <dgm:pt modelId="{F3A0FFC3-7F68-41FE-94B2-5D1FD8FDCABC}">
      <dgm:prSet/>
      <dgm:spPr/>
      <dgm:t>
        <a:bodyPr/>
        <a:lstStyle/>
        <a:p>
          <a:r>
            <a:rPr lang="en-US"/>
            <a:t>Provide check-ups</a:t>
          </a:r>
        </a:p>
      </dgm:t>
    </dgm:pt>
    <dgm:pt modelId="{A9D97FDE-1D06-44E2-92A4-05CD3EDB7BE1}" type="parTrans" cxnId="{2732E03F-553F-4977-98E1-657E69191691}">
      <dgm:prSet/>
      <dgm:spPr/>
      <dgm:t>
        <a:bodyPr/>
        <a:lstStyle/>
        <a:p>
          <a:endParaRPr lang="en-US"/>
        </a:p>
      </dgm:t>
    </dgm:pt>
    <dgm:pt modelId="{2C20808D-1472-4758-981F-3A950141EBBD}" type="sibTrans" cxnId="{2732E03F-553F-4977-98E1-657E69191691}">
      <dgm:prSet/>
      <dgm:spPr/>
      <dgm:t>
        <a:bodyPr/>
        <a:lstStyle/>
        <a:p>
          <a:endParaRPr lang="en-US"/>
        </a:p>
      </dgm:t>
    </dgm:pt>
    <dgm:pt modelId="{29009076-19AB-4D92-A7B0-CBD73DB23E6D}">
      <dgm:prSet/>
      <dgm:spPr/>
      <dgm:t>
        <a:bodyPr/>
        <a:lstStyle/>
        <a:p>
          <a:r>
            <a:rPr lang="en-US"/>
            <a:t>Educate families</a:t>
          </a:r>
        </a:p>
      </dgm:t>
    </dgm:pt>
    <dgm:pt modelId="{780DA29D-214A-4BF7-A730-6B9A5377543B}" type="parTrans" cxnId="{1ADEC272-686F-47AC-B471-3CAF98E43BEA}">
      <dgm:prSet/>
      <dgm:spPr/>
      <dgm:t>
        <a:bodyPr/>
        <a:lstStyle/>
        <a:p>
          <a:endParaRPr lang="en-US"/>
        </a:p>
      </dgm:t>
    </dgm:pt>
    <dgm:pt modelId="{5A848665-C715-497E-B0E1-FB18CDBEEDA8}" type="sibTrans" cxnId="{1ADEC272-686F-47AC-B471-3CAF98E43BEA}">
      <dgm:prSet/>
      <dgm:spPr/>
      <dgm:t>
        <a:bodyPr/>
        <a:lstStyle/>
        <a:p>
          <a:endParaRPr lang="en-US"/>
        </a:p>
      </dgm:t>
    </dgm:pt>
    <dgm:pt modelId="{DD25BAAD-8A5C-4388-A877-A817561D432B}">
      <dgm:prSet/>
      <dgm:spPr/>
      <dgm:t>
        <a:bodyPr/>
        <a:lstStyle/>
        <a:p>
          <a:r>
            <a:rPr lang="en-US"/>
            <a:t>Partner with non-profits</a:t>
          </a:r>
        </a:p>
      </dgm:t>
    </dgm:pt>
    <dgm:pt modelId="{8F970CB3-95FC-4C1E-868F-D2538B6176F4}" type="parTrans" cxnId="{31BDE004-71F7-4C7E-95E7-E220209A99C5}">
      <dgm:prSet/>
      <dgm:spPr/>
      <dgm:t>
        <a:bodyPr/>
        <a:lstStyle/>
        <a:p>
          <a:endParaRPr lang="en-US"/>
        </a:p>
      </dgm:t>
    </dgm:pt>
    <dgm:pt modelId="{59369CC8-F887-4AF4-9879-11E703725C6D}" type="sibTrans" cxnId="{31BDE004-71F7-4C7E-95E7-E220209A99C5}">
      <dgm:prSet/>
      <dgm:spPr/>
      <dgm:t>
        <a:bodyPr/>
        <a:lstStyle/>
        <a:p>
          <a:endParaRPr lang="en-US"/>
        </a:p>
      </dgm:t>
    </dgm:pt>
    <dgm:pt modelId="{2920187C-4D12-4E52-923F-EB781C6588FB}" type="pres">
      <dgm:prSet presAssocID="{BCF7012E-9D6F-4DD2-BF14-3F26E2C09230}" presName="Name0" presStyleCnt="0">
        <dgm:presLayoutVars>
          <dgm:dir/>
          <dgm:animLvl val="lvl"/>
          <dgm:resizeHandles val="exact"/>
        </dgm:presLayoutVars>
      </dgm:prSet>
      <dgm:spPr/>
    </dgm:pt>
    <dgm:pt modelId="{B8E38E25-2EB9-435D-8312-59A7007D26EF}" type="pres">
      <dgm:prSet presAssocID="{2525F5D9-6D10-41A8-A64C-6C5F07DBADD2}" presName="boxAndChildren" presStyleCnt="0"/>
      <dgm:spPr/>
    </dgm:pt>
    <dgm:pt modelId="{0CE01A71-0BED-4E9D-AB8B-C83CD11A7B70}" type="pres">
      <dgm:prSet presAssocID="{2525F5D9-6D10-41A8-A64C-6C5F07DBADD2}" presName="parentTextBox" presStyleLbl="node1" presStyleIdx="0" presStyleCnt="2"/>
      <dgm:spPr/>
    </dgm:pt>
    <dgm:pt modelId="{BFAF54E1-6173-4C1A-BEAC-92C6BC992F09}" type="pres">
      <dgm:prSet presAssocID="{2525F5D9-6D10-41A8-A64C-6C5F07DBADD2}" presName="entireBox" presStyleLbl="node1" presStyleIdx="0" presStyleCnt="2"/>
      <dgm:spPr/>
    </dgm:pt>
    <dgm:pt modelId="{1823838A-90EC-465A-A4AE-020E3E956517}" type="pres">
      <dgm:prSet presAssocID="{2525F5D9-6D10-41A8-A64C-6C5F07DBADD2}" presName="descendantBox" presStyleCnt="0"/>
      <dgm:spPr/>
    </dgm:pt>
    <dgm:pt modelId="{0CFAA4BA-477C-4A28-835E-423336FA0872}" type="pres">
      <dgm:prSet presAssocID="{F3A0FFC3-7F68-41FE-94B2-5D1FD8FDCABC}" presName="childTextBox" presStyleLbl="fgAccFollowNode1" presStyleIdx="0" presStyleCnt="3">
        <dgm:presLayoutVars>
          <dgm:bulletEnabled val="1"/>
        </dgm:presLayoutVars>
      </dgm:prSet>
      <dgm:spPr/>
    </dgm:pt>
    <dgm:pt modelId="{DC507EE0-CB46-47B6-81D7-56F099D6FC18}" type="pres">
      <dgm:prSet presAssocID="{29009076-19AB-4D92-A7B0-CBD73DB23E6D}" presName="childTextBox" presStyleLbl="fgAccFollowNode1" presStyleIdx="1" presStyleCnt="3">
        <dgm:presLayoutVars>
          <dgm:bulletEnabled val="1"/>
        </dgm:presLayoutVars>
      </dgm:prSet>
      <dgm:spPr/>
    </dgm:pt>
    <dgm:pt modelId="{85F0E945-3D2B-40DB-9DB6-C24DA3EB612A}" type="pres">
      <dgm:prSet presAssocID="{DD25BAAD-8A5C-4388-A877-A817561D432B}" presName="childTextBox" presStyleLbl="fgAccFollowNode1" presStyleIdx="2" presStyleCnt="3">
        <dgm:presLayoutVars>
          <dgm:bulletEnabled val="1"/>
        </dgm:presLayoutVars>
      </dgm:prSet>
      <dgm:spPr/>
    </dgm:pt>
    <dgm:pt modelId="{56B11BF6-9092-47CE-9CBA-98B0A653A16D}" type="pres">
      <dgm:prSet presAssocID="{F08780C1-63EF-4CE3-B4FA-BDB3B945C066}" presName="sp" presStyleCnt="0"/>
      <dgm:spPr/>
    </dgm:pt>
    <dgm:pt modelId="{78CAF328-28F7-423D-87D4-6DD9F88AA9CF}" type="pres">
      <dgm:prSet presAssocID="{E286F6DA-819B-41F3-B345-D8498F8DBD1C}" presName="arrowAndChildren" presStyleCnt="0"/>
      <dgm:spPr/>
    </dgm:pt>
    <dgm:pt modelId="{ECC22017-B377-4458-8887-3B9C2F0D89B3}" type="pres">
      <dgm:prSet presAssocID="{E286F6DA-819B-41F3-B345-D8498F8DBD1C}" presName="parentTextArrow" presStyleLbl="node1" presStyleIdx="1" presStyleCnt="2"/>
      <dgm:spPr/>
    </dgm:pt>
  </dgm:ptLst>
  <dgm:cxnLst>
    <dgm:cxn modelId="{31BDE004-71F7-4C7E-95E7-E220209A99C5}" srcId="{2525F5D9-6D10-41A8-A64C-6C5F07DBADD2}" destId="{DD25BAAD-8A5C-4388-A877-A817561D432B}" srcOrd="2" destOrd="0" parTransId="{8F970CB3-95FC-4C1E-868F-D2538B6176F4}" sibTransId="{59369CC8-F887-4AF4-9879-11E703725C6D}"/>
    <dgm:cxn modelId="{2732E03F-553F-4977-98E1-657E69191691}" srcId="{2525F5D9-6D10-41A8-A64C-6C5F07DBADD2}" destId="{F3A0FFC3-7F68-41FE-94B2-5D1FD8FDCABC}" srcOrd="0" destOrd="0" parTransId="{A9D97FDE-1D06-44E2-92A4-05CD3EDB7BE1}" sibTransId="{2C20808D-1472-4758-981F-3A950141EBBD}"/>
    <dgm:cxn modelId="{1ADEC272-686F-47AC-B471-3CAF98E43BEA}" srcId="{2525F5D9-6D10-41A8-A64C-6C5F07DBADD2}" destId="{29009076-19AB-4D92-A7B0-CBD73DB23E6D}" srcOrd="1" destOrd="0" parTransId="{780DA29D-214A-4BF7-A730-6B9A5377543B}" sibTransId="{5A848665-C715-497E-B0E1-FB18CDBEEDA8}"/>
    <dgm:cxn modelId="{62C5E259-53E9-4EA1-A73B-C226D4E6ED8B}" type="presOf" srcId="{F3A0FFC3-7F68-41FE-94B2-5D1FD8FDCABC}" destId="{0CFAA4BA-477C-4A28-835E-423336FA0872}" srcOrd="0" destOrd="0" presId="urn:microsoft.com/office/officeart/2005/8/layout/process4"/>
    <dgm:cxn modelId="{F90EEE7E-EABB-48C5-808F-B8EDA4E7C400}" type="presOf" srcId="{29009076-19AB-4D92-A7B0-CBD73DB23E6D}" destId="{DC507EE0-CB46-47B6-81D7-56F099D6FC18}" srcOrd="0" destOrd="0" presId="urn:microsoft.com/office/officeart/2005/8/layout/process4"/>
    <dgm:cxn modelId="{D5FC90A1-16F3-48ED-8EBA-21894F6459E6}" type="presOf" srcId="{2525F5D9-6D10-41A8-A64C-6C5F07DBADD2}" destId="{0CE01A71-0BED-4E9D-AB8B-C83CD11A7B70}" srcOrd="0" destOrd="0" presId="urn:microsoft.com/office/officeart/2005/8/layout/process4"/>
    <dgm:cxn modelId="{69857BA9-F228-4A33-9B7A-C149D648A4D7}" srcId="{BCF7012E-9D6F-4DD2-BF14-3F26E2C09230}" destId="{2525F5D9-6D10-41A8-A64C-6C5F07DBADD2}" srcOrd="1" destOrd="0" parTransId="{154DECA1-3075-4F64-A63D-197F140636D2}" sibTransId="{57E2469E-4350-4199-87C5-87E86290C775}"/>
    <dgm:cxn modelId="{9411EFB2-288E-4418-AAC2-1F4ED4D1858F}" type="presOf" srcId="{E286F6DA-819B-41F3-B345-D8498F8DBD1C}" destId="{ECC22017-B377-4458-8887-3B9C2F0D89B3}" srcOrd="0" destOrd="0" presId="urn:microsoft.com/office/officeart/2005/8/layout/process4"/>
    <dgm:cxn modelId="{85EB14B6-42F9-4D2C-B69D-DBE5C0ADD799}" srcId="{BCF7012E-9D6F-4DD2-BF14-3F26E2C09230}" destId="{E286F6DA-819B-41F3-B345-D8498F8DBD1C}" srcOrd="0" destOrd="0" parTransId="{C8DF0FD5-1D3E-41E0-A791-80B6199C02C9}" sibTransId="{F08780C1-63EF-4CE3-B4FA-BDB3B945C066}"/>
    <dgm:cxn modelId="{EDBA9BD3-5BC2-4B3E-9FB4-F6F9CBA15497}" type="presOf" srcId="{DD25BAAD-8A5C-4388-A877-A817561D432B}" destId="{85F0E945-3D2B-40DB-9DB6-C24DA3EB612A}" srcOrd="0" destOrd="0" presId="urn:microsoft.com/office/officeart/2005/8/layout/process4"/>
    <dgm:cxn modelId="{A89D62EA-3552-4C41-8429-A560FE81A670}" type="presOf" srcId="{2525F5D9-6D10-41A8-A64C-6C5F07DBADD2}" destId="{BFAF54E1-6173-4C1A-BEAC-92C6BC992F09}" srcOrd="1" destOrd="0" presId="urn:microsoft.com/office/officeart/2005/8/layout/process4"/>
    <dgm:cxn modelId="{651513F6-E2E5-4522-B5AC-FBF13FF1CD2D}" type="presOf" srcId="{BCF7012E-9D6F-4DD2-BF14-3F26E2C09230}" destId="{2920187C-4D12-4E52-923F-EB781C6588FB}" srcOrd="0" destOrd="0" presId="urn:microsoft.com/office/officeart/2005/8/layout/process4"/>
    <dgm:cxn modelId="{AFB15AE0-853A-4A51-8F0E-F129DA55C28D}" type="presParOf" srcId="{2920187C-4D12-4E52-923F-EB781C6588FB}" destId="{B8E38E25-2EB9-435D-8312-59A7007D26EF}" srcOrd="0" destOrd="0" presId="urn:microsoft.com/office/officeart/2005/8/layout/process4"/>
    <dgm:cxn modelId="{6FF5DA1F-0267-4C21-92FF-EA575280A114}" type="presParOf" srcId="{B8E38E25-2EB9-435D-8312-59A7007D26EF}" destId="{0CE01A71-0BED-4E9D-AB8B-C83CD11A7B70}" srcOrd="0" destOrd="0" presId="urn:microsoft.com/office/officeart/2005/8/layout/process4"/>
    <dgm:cxn modelId="{8FDF1369-375A-4B60-B502-827B8110C8C3}" type="presParOf" srcId="{B8E38E25-2EB9-435D-8312-59A7007D26EF}" destId="{BFAF54E1-6173-4C1A-BEAC-92C6BC992F09}" srcOrd="1" destOrd="0" presId="urn:microsoft.com/office/officeart/2005/8/layout/process4"/>
    <dgm:cxn modelId="{215C23D4-9E74-4AEC-A5C2-7519D793EF18}" type="presParOf" srcId="{B8E38E25-2EB9-435D-8312-59A7007D26EF}" destId="{1823838A-90EC-465A-A4AE-020E3E956517}" srcOrd="2" destOrd="0" presId="urn:microsoft.com/office/officeart/2005/8/layout/process4"/>
    <dgm:cxn modelId="{488F415D-F8AC-4B2B-AE29-C0C7CD76047E}" type="presParOf" srcId="{1823838A-90EC-465A-A4AE-020E3E956517}" destId="{0CFAA4BA-477C-4A28-835E-423336FA0872}" srcOrd="0" destOrd="0" presId="urn:microsoft.com/office/officeart/2005/8/layout/process4"/>
    <dgm:cxn modelId="{EF6A570E-FE00-414A-BCE4-984905730119}" type="presParOf" srcId="{1823838A-90EC-465A-A4AE-020E3E956517}" destId="{DC507EE0-CB46-47B6-81D7-56F099D6FC18}" srcOrd="1" destOrd="0" presId="urn:microsoft.com/office/officeart/2005/8/layout/process4"/>
    <dgm:cxn modelId="{2B0A3B68-F0CD-4580-9E33-A5334AE565BC}" type="presParOf" srcId="{1823838A-90EC-465A-A4AE-020E3E956517}" destId="{85F0E945-3D2B-40DB-9DB6-C24DA3EB612A}" srcOrd="2" destOrd="0" presId="urn:microsoft.com/office/officeart/2005/8/layout/process4"/>
    <dgm:cxn modelId="{7B1A0B72-59F6-438C-B1DB-312027E3C18F}" type="presParOf" srcId="{2920187C-4D12-4E52-923F-EB781C6588FB}" destId="{56B11BF6-9092-47CE-9CBA-98B0A653A16D}" srcOrd="1" destOrd="0" presId="urn:microsoft.com/office/officeart/2005/8/layout/process4"/>
    <dgm:cxn modelId="{5D080F42-5448-47FC-933B-DE1C70D05BD2}" type="presParOf" srcId="{2920187C-4D12-4E52-923F-EB781C6588FB}" destId="{78CAF328-28F7-423D-87D4-6DD9F88AA9CF}" srcOrd="2" destOrd="0" presId="urn:microsoft.com/office/officeart/2005/8/layout/process4"/>
    <dgm:cxn modelId="{11F06311-D1DC-4F3A-82EB-D2A8A4C2C0C8}" type="presParOf" srcId="{78CAF328-28F7-423D-87D4-6DD9F88AA9CF}" destId="{ECC22017-B377-4458-8887-3B9C2F0D89B3}"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8A88E6-A8AF-4F88-964E-F55AD0B88285}">
      <dsp:nvSpPr>
        <dsp:cNvPr id="0" name=""/>
        <dsp:cNvSpPr/>
      </dsp:nvSpPr>
      <dsp:spPr>
        <a:xfrm>
          <a:off x="793690" y="3325"/>
          <a:ext cx="3979324" cy="2387594"/>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dirty="0"/>
            <a:t>Understand the phenomenon of cataracts in Bangladeshi children</a:t>
          </a:r>
          <a:endParaRPr lang="en-US" sz="3700" b="0" i="0" kern="1200" dirty="0"/>
        </a:p>
      </dsp:txBody>
      <dsp:txXfrm>
        <a:off x="793690" y="3325"/>
        <a:ext cx="3979324" cy="2387594"/>
      </dsp:txXfrm>
    </dsp:sp>
    <dsp:sp modelId="{8E3F18A3-7B39-4614-BD9C-B6E2E4FFA164}">
      <dsp:nvSpPr>
        <dsp:cNvPr id="0" name=""/>
        <dsp:cNvSpPr/>
      </dsp:nvSpPr>
      <dsp:spPr>
        <a:xfrm>
          <a:off x="793690" y="2788853"/>
          <a:ext cx="3979324" cy="2387594"/>
        </a:xfrm>
        <a:prstGeom prst="rect">
          <a:avLst/>
        </a:prstGeom>
        <a:solidFill>
          <a:schemeClr val="accent2">
            <a:hueOff val="20069641"/>
            <a:satOff val="-252"/>
            <a:lumOff val="62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ctr" defTabSz="1644650">
            <a:lnSpc>
              <a:spcPct val="90000"/>
            </a:lnSpc>
            <a:spcBef>
              <a:spcPct val="0"/>
            </a:spcBef>
            <a:spcAft>
              <a:spcPct val="35000"/>
            </a:spcAft>
            <a:buNone/>
          </a:pPr>
          <a:r>
            <a:rPr lang="en-US" sz="3700" kern="1200"/>
            <a:t>Introduce a plan to reduce the cases in Bangladesh</a:t>
          </a:r>
          <a:endParaRPr lang="en-US" sz="3700" b="0" i="0" kern="1200" dirty="0"/>
        </a:p>
      </dsp:txBody>
      <dsp:txXfrm>
        <a:off x="793690" y="2788853"/>
        <a:ext cx="3979324" cy="23875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11D7C5-714A-42D9-9B0A-29F74430E271}">
      <dsp:nvSpPr>
        <dsp:cNvPr id="0" name=""/>
        <dsp:cNvSpPr/>
      </dsp:nvSpPr>
      <dsp:spPr>
        <a:xfrm>
          <a:off x="0" y="61808"/>
          <a:ext cx="5215095" cy="5215095"/>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00549EF-7232-48A6-AD69-B89147692C5A}">
      <dsp:nvSpPr>
        <dsp:cNvPr id="0" name=""/>
        <dsp:cNvSpPr/>
      </dsp:nvSpPr>
      <dsp:spPr>
        <a:xfrm>
          <a:off x="495434" y="557242"/>
          <a:ext cx="2033887" cy="203388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dirty="0"/>
            <a:t>Why do children get cataracts? </a:t>
          </a:r>
        </a:p>
      </dsp:txBody>
      <dsp:txXfrm>
        <a:off x="594720" y="656528"/>
        <a:ext cx="1835315" cy="1835315"/>
      </dsp:txXfrm>
    </dsp:sp>
    <dsp:sp modelId="{53FC9B71-5804-40CC-8620-F24619835BF4}">
      <dsp:nvSpPr>
        <dsp:cNvPr id="0" name=""/>
        <dsp:cNvSpPr/>
      </dsp:nvSpPr>
      <dsp:spPr>
        <a:xfrm>
          <a:off x="2685773" y="557242"/>
          <a:ext cx="2033887" cy="2033887"/>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dirty="0"/>
            <a:t>Where does this phenomenon occur? </a:t>
          </a:r>
        </a:p>
      </dsp:txBody>
      <dsp:txXfrm>
        <a:off x="2785059" y="656528"/>
        <a:ext cx="1835315" cy="1835315"/>
      </dsp:txXfrm>
    </dsp:sp>
    <dsp:sp modelId="{AEBD5320-ED45-44D0-8B10-EA4F51B22800}">
      <dsp:nvSpPr>
        <dsp:cNvPr id="0" name=""/>
        <dsp:cNvSpPr/>
      </dsp:nvSpPr>
      <dsp:spPr>
        <a:xfrm>
          <a:off x="495434" y="2747582"/>
          <a:ext cx="2033887" cy="2033887"/>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dirty="0"/>
            <a:t>What is the demographic of these children? </a:t>
          </a:r>
        </a:p>
      </dsp:txBody>
      <dsp:txXfrm>
        <a:off x="594720" y="2846868"/>
        <a:ext cx="1835315" cy="1835315"/>
      </dsp:txXfrm>
    </dsp:sp>
    <dsp:sp modelId="{5F02ADEE-1D6E-40F0-8F59-C401A66AF7ED}">
      <dsp:nvSpPr>
        <dsp:cNvPr id="0" name=""/>
        <dsp:cNvSpPr/>
      </dsp:nvSpPr>
      <dsp:spPr>
        <a:xfrm>
          <a:off x="2685773" y="2747582"/>
          <a:ext cx="2033887" cy="203388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b="0" i="0" kern="1200"/>
            <a:t>What is the operation of cataracts like in the hospital? </a:t>
          </a:r>
        </a:p>
      </dsp:txBody>
      <dsp:txXfrm>
        <a:off x="2785059" y="2846868"/>
        <a:ext cx="1835315" cy="18353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AF54E1-6173-4C1A-BEAC-92C6BC992F09}">
      <dsp:nvSpPr>
        <dsp:cNvPr id="0" name=""/>
        <dsp:cNvSpPr/>
      </dsp:nvSpPr>
      <dsp:spPr>
        <a:xfrm>
          <a:off x="0" y="3106440"/>
          <a:ext cx="6289466" cy="203816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marL="0" lvl="0" indent="0" algn="ctr" defTabSz="1689100">
            <a:lnSpc>
              <a:spcPct val="90000"/>
            </a:lnSpc>
            <a:spcBef>
              <a:spcPct val="0"/>
            </a:spcBef>
            <a:spcAft>
              <a:spcPct val="35000"/>
            </a:spcAft>
            <a:buNone/>
          </a:pPr>
          <a:r>
            <a:rPr lang="en-US" sz="3800" kern="1200"/>
            <a:t>Three main actions:</a:t>
          </a:r>
        </a:p>
      </dsp:txBody>
      <dsp:txXfrm>
        <a:off x="0" y="3106440"/>
        <a:ext cx="6289466" cy="1100606"/>
      </dsp:txXfrm>
    </dsp:sp>
    <dsp:sp modelId="{0CFAA4BA-477C-4A28-835E-423336FA0872}">
      <dsp:nvSpPr>
        <dsp:cNvPr id="0" name=""/>
        <dsp:cNvSpPr/>
      </dsp:nvSpPr>
      <dsp:spPr>
        <a:xfrm>
          <a:off x="3071" y="4166283"/>
          <a:ext cx="2094441" cy="937554"/>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36830" rIns="206248" bIns="36830" numCol="1" spcCol="1270" anchor="ctr" anchorCtr="0">
          <a:noAutofit/>
        </a:bodyPr>
        <a:lstStyle/>
        <a:p>
          <a:pPr marL="0" lvl="0" indent="0" algn="ctr" defTabSz="1289050">
            <a:lnSpc>
              <a:spcPct val="90000"/>
            </a:lnSpc>
            <a:spcBef>
              <a:spcPct val="0"/>
            </a:spcBef>
            <a:spcAft>
              <a:spcPct val="35000"/>
            </a:spcAft>
            <a:buNone/>
          </a:pPr>
          <a:r>
            <a:rPr lang="en-US" sz="2900" kern="1200"/>
            <a:t>Provide check-ups</a:t>
          </a:r>
        </a:p>
      </dsp:txBody>
      <dsp:txXfrm>
        <a:off x="3071" y="4166283"/>
        <a:ext cx="2094441" cy="937554"/>
      </dsp:txXfrm>
    </dsp:sp>
    <dsp:sp modelId="{DC507EE0-CB46-47B6-81D7-56F099D6FC18}">
      <dsp:nvSpPr>
        <dsp:cNvPr id="0" name=""/>
        <dsp:cNvSpPr/>
      </dsp:nvSpPr>
      <dsp:spPr>
        <a:xfrm>
          <a:off x="2097512" y="4166283"/>
          <a:ext cx="2094441" cy="937554"/>
        </a:xfrm>
        <a:prstGeom prst="rect">
          <a:avLst/>
        </a:prstGeom>
        <a:solidFill>
          <a:schemeClr val="accent2">
            <a:tint val="40000"/>
            <a:alpha val="90000"/>
            <a:hueOff val="10103737"/>
            <a:satOff val="604"/>
            <a:lumOff val="789"/>
            <a:alphaOff val="0"/>
          </a:schemeClr>
        </a:solidFill>
        <a:ln w="12700" cap="flat" cmpd="sng" algn="ctr">
          <a:solidFill>
            <a:schemeClr val="accent2">
              <a:tint val="40000"/>
              <a:alpha val="90000"/>
              <a:hueOff val="10103737"/>
              <a:satOff val="604"/>
              <a:lumOff val="78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36830" rIns="206248" bIns="36830" numCol="1" spcCol="1270" anchor="ctr" anchorCtr="0">
          <a:noAutofit/>
        </a:bodyPr>
        <a:lstStyle/>
        <a:p>
          <a:pPr marL="0" lvl="0" indent="0" algn="ctr" defTabSz="1289050">
            <a:lnSpc>
              <a:spcPct val="90000"/>
            </a:lnSpc>
            <a:spcBef>
              <a:spcPct val="0"/>
            </a:spcBef>
            <a:spcAft>
              <a:spcPct val="35000"/>
            </a:spcAft>
            <a:buNone/>
          </a:pPr>
          <a:r>
            <a:rPr lang="en-US" sz="2900" kern="1200"/>
            <a:t>Educate families</a:t>
          </a:r>
        </a:p>
      </dsp:txBody>
      <dsp:txXfrm>
        <a:off x="2097512" y="4166283"/>
        <a:ext cx="2094441" cy="937554"/>
      </dsp:txXfrm>
    </dsp:sp>
    <dsp:sp modelId="{85F0E945-3D2B-40DB-9DB6-C24DA3EB612A}">
      <dsp:nvSpPr>
        <dsp:cNvPr id="0" name=""/>
        <dsp:cNvSpPr/>
      </dsp:nvSpPr>
      <dsp:spPr>
        <a:xfrm>
          <a:off x="4191953" y="4166283"/>
          <a:ext cx="2094441" cy="937554"/>
        </a:xfrm>
        <a:prstGeom prst="rect">
          <a:avLst/>
        </a:prstGeom>
        <a:solidFill>
          <a:schemeClr val="accent2">
            <a:tint val="40000"/>
            <a:alpha val="90000"/>
            <a:hueOff val="20207474"/>
            <a:satOff val="1208"/>
            <a:lumOff val="1577"/>
            <a:alphaOff val="0"/>
          </a:schemeClr>
        </a:solidFill>
        <a:ln w="12700" cap="flat" cmpd="sng" algn="ctr">
          <a:solidFill>
            <a:schemeClr val="accent2">
              <a:tint val="40000"/>
              <a:alpha val="90000"/>
              <a:hueOff val="20207474"/>
              <a:satOff val="1208"/>
              <a:lumOff val="157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6248" tIns="36830" rIns="206248" bIns="36830" numCol="1" spcCol="1270" anchor="ctr" anchorCtr="0">
          <a:noAutofit/>
        </a:bodyPr>
        <a:lstStyle/>
        <a:p>
          <a:pPr marL="0" lvl="0" indent="0" algn="ctr" defTabSz="1289050">
            <a:lnSpc>
              <a:spcPct val="90000"/>
            </a:lnSpc>
            <a:spcBef>
              <a:spcPct val="0"/>
            </a:spcBef>
            <a:spcAft>
              <a:spcPct val="35000"/>
            </a:spcAft>
            <a:buNone/>
          </a:pPr>
          <a:r>
            <a:rPr lang="en-US" sz="2900" kern="1200"/>
            <a:t>Partner with non-profits</a:t>
          </a:r>
        </a:p>
      </dsp:txBody>
      <dsp:txXfrm>
        <a:off x="4191953" y="4166283"/>
        <a:ext cx="2094441" cy="937554"/>
      </dsp:txXfrm>
    </dsp:sp>
    <dsp:sp modelId="{ECC22017-B377-4458-8887-3B9C2F0D89B3}">
      <dsp:nvSpPr>
        <dsp:cNvPr id="0" name=""/>
        <dsp:cNvSpPr/>
      </dsp:nvSpPr>
      <dsp:spPr>
        <a:xfrm rot="10800000">
          <a:off x="0" y="2320"/>
          <a:ext cx="6289466" cy="3134691"/>
        </a:xfrm>
        <a:prstGeom prst="upArrowCallout">
          <a:avLst/>
        </a:prstGeom>
        <a:solidFill>
          <a:schemeClr val="accent2">
            <a:hueOff val="20069641"/>
            <a:satOff val="-252"/>
            <a:lumOff val="627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marL="0" lvl="0" indent="0" algn="ctr" defTabSz="1689100">
            <a:lnSpc>
              <a:spcPct val="90000"/>
            </a:lnSpc>
            <a:spcBef>
              <a:spcPct val="0"/>
            </a:spcBef>
            <a:spcAft>
              <a:spcPct val="35000"/>
            </a:spcAft>
            <a:buNone/>
          </a:pPr>
          <a:r>
            <a:rPr lang="en-US" sz="3800" kern="1200"/>
            <a:t>Reduce the number of children with cataracts</a:t>
          </a:r>
        </a:p>
      </dsp:txBody>
      <dsp:txXfrm rot="10800000">
        <a:off x="0" y="2320"/>
        <a:ext cx="6289466" cy="203682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21.jpeg>
</file>

<file path=ppt/media/image22.png>
</file>

<file path=ppt/media/image23.png>
</file>

<file path=ppt/media/image24.jpe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D97459-3D3F-4BBC-8298-AA03B5134A7A}" type="datetimeFigureOut">
              <a:rPr lang="en-US" smtClean="0"/>
              <a:t>6/14/2021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18D2DD-88AA-4712-A5A3-F57EA89D2F4A}" type="slidenum">
              <a:rPr lang="en-US" smtClean="0"/>
              <a:t>‹#›</a:t>
            </a:fld>
            <a:endParaRPr lang="en-US"/>
          </a:p>
        </p:txBody>
      </p:sp>
    </p:spTree>
    <p:extLst>
      <p:ext uri="{BB962C8B-B14F-4D97-AF65-F5344CB8AC3E}">
        <p14:creationId xmlns:p14="http://schemas.microsoft.com/office/powerpoint/2010/main" val="1290485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a:t>
            </a:fld>
            <a:endParaRPr lang="en-US"/>
          </a:p>
        </p:txBody>
      </p:sp>
    </p:spTree>
    <p:extLst>
      <p:ext uri="{BB962C8B-B14F-4D97-AF65-F5344CB8AC3E}">
        <p14:creationId xmlns:p14="http://schemas.microsoft.com/office/powerpoint/2010/main" val="1980086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This graph illustrates percentage of cataract surgery patients in each age category. The composition of this plot includes Children ages 0 to 18 at 14.4%, adults ages 19 to 59 at 65.6%, and seniors ages 60 or older at 20%.</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11</a:t>
            </a:fld>
            <a:endParaRPr lang="en-US"/>
          </a:p>
        </p:txBody>
      </p:sp>
    </p:spTree>
    <p:extLst>
      <p:ext uri="{BB962C8B-B14F-4D97-AF65-F5344CB8AC3E}">
        <p14:creationId xmlns:p14="http://schemas.microsoft.com/office/powerpoint/2010/main" val="21403796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This plot shows the percentages for the five most common surgery types in the Children age category. It shows that of the top five most common surgeries, SICS and PHACO, which are both types of cataract surgeries, makeup approximately 79% of surgeries.</a:t>
            </a:r>
          </a:p>
          <a:p>
            <a:endParaRPr lang="en-US" b="0" i="0" dirty="0">
              <a:effectLst/>
              <a:latin typeface="Arial" panose="020B0604020202020204" pitchFamily="34" charset="0"/>
            </a:endParaRPr>
          </a:p>
          <a:p>
            <a:r>
              <a:rPr lang="en-US" b="0" i="0" dirty="0">
                <a:effectLst/>
                <a:latin typeface="Arial" panose="020B0604020202020204" pitchFamily="34" charset="0"/>
              </a:rPr>
              <a:t>To observe this in more detail, this plot showcases the percentages for the two types of cataract surgeries for children. Of the two different types, SICS is the more common surgery type at approximately 62.9%, PHACO makes up the other 37.9%.</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12</a:t>
            </a:fld>
            <a:endParaRPr lang="en-US"/>
          </a:p>
        </p:txBody>
      </p:sp>
    </p:spTree>
    <p:extLst>
      <p:ext uri="{BB962C8B-B14F-4D97-AF65-F5344CB8AC3E}">
        <p14:creationId xmlns:p14="http://schemas.microsoft.com/office/powerpoint/2010/main" val="3377720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The percentages for the five most common Patient Residence cities in the Children age category. It shows that of the top five most common cities approximately 52.1% live in Dhaka, 32.4% live in Barisal, 6.5% live in </a:t>
            </a:r>
            <a:r>
              <a:rPr lang="en-US" b="0" i="0" dirty="0" err="1">
                <a:effectLst/>
                <a:latin typeface="Arial" panose="020B0604020202020204" pitchFamily="34" charset="0"/>
              </a:rPr>
              <a:t>Kishorganj</a:t>
            </a:r>
            <a:r>
              <a:rPr lang="en-US" b="0" i="0" dirty="0">
                <a:effectLst/>
                <a:latin typeface="Arial" panose="020B0604020202020204" pitchFamily="34" charset="0"/>
              </a:rPr>
              <a:t>, 5.2% live in Noakhali, and 3.9% live in </a:t>
            </a:r>
            <a:r>
              <a:rPr lang="en-US" b="0" i="0" dirty="0" err="1">
                <a:effectLst/>
                <a:latin typeface="Arial" panose="020B0604020202020204" pitchFamily="34" charset="0"/>
              </a:rPr>
              <a:t>Shariat</a:t>
            </a:r>
            <a:r>
              <a:rPr lang="en-US" b="0" i="0" dirty="0">
                <a:effectLst/>
                <a:latin typeface="Arial" panose="020B0604020202020204" pitchFamily="34" charset="0"/>
              </a:rPr>
              <a:t> </a:t>
            </a:r>
            <a:r>
              <a:rPr lang="en-US" b="0" i="0" dirty="0" err="1">
                <a:effectLst/>
                <a:latin typeface="Arial" panose="020B0604020202020204" pitchFamily="34" charset="0"/>
              </a:rPr>
              <a:t>Pur</a:t>
            </a:r>
            <a:r>
              <a:rPr lang="en-US" b="0" i="0" dirty="0">
                <a:effectLst/>
                <a:latin typeface="Arial" panose="020B0604020202020204" pitchFamily="34" charset="0"/>
              </a:rPr>
              <a:t>.</a:t>
            </a:r>
          </a:p>
          <a:p>
            <a:endParaRPr lang="en-US" b="0" i="0" dirty="0">
              <a:effectLst/>
              <a:latin typeface="Arial" panose="020B0604020202020204" pitchFamily="34" charset="0"/>
            </a:endParaRPr>
          </a:p>
          <a:p>
            <a:r>
              <a:rPr lang="en-US" b="0" i="0" dirty="0">
                <a:effectLst/>
                <a:latin typeface="Arial" panose="020B0604020202020204" pitchFamily="34" charset="0"/>
              </a:rPr>
              <a:t>We were curious about the percent of cataract surgeries performed on children at each hospital city. Of these surgeries approximately 36.8% were done in </a:t>
            </a:r>
            <a:r>
              <a:rPr lang="en-US" b="0" i="0" dirty="0" err="1">
                <a:effectLst/>
                <a:latin typeface="Arial" panose="020B0604020202020204" pitchFamily="34" charset="0"/>
              </a:rPr>
              <a:t>Barishal</a:t>
            </a:r>
            <a:r>
              <a:rPr lang="en-US" b="0" i="0" dirty="0">
                <a:effectLst/>
                <a:latin typeface="Arial" panose="020B0604020202020204" pitchFamily="34" charset="0"/>
              </a:rPr>
              <a:t>, 36.8% were done in Jamalpur, and 26.5% were done in Dhaka.</a:t>
            </a:r>
          </a:p>
          <a:p>
            <a:endParaRPr lang="en-US" b="0" i="0" dirty="0">
              <a:effectLst/>
              <a:latin typeface="Arial" panose="020B0604020202020204" pitchFamily="34" charset="0"/>
            </a:endParaRPr>
          </a:p>
          <a:p>
            <a:r>
              <a:rPr lang="en-US" b="0" i="0" dirty="0">
                <a:effectLst/>
                <a:latin typeface="Arial" panose="020B0604020202020204" pitchFamily="34" charset="0"/>
              </a:rPr>
              <a:t>According to the visualization, there is a shortage and infrastructure issue in treating children. Even though Dhaka has the most patients, they are unable to perform the most surgeries.</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13</a:t>
            </a:fld>
            <a:endParaRPr lang="en-US"/>
          </a:p>
        </p:txBody>
      </p:sp>
    </p:spTree>
    <p:extLst>
      <p:ext uri="{BB962C8B-B14F-4D97-AF65-F5344CB8AC3E}">
        <p14:creationId xmlns:p14="http://schemas.microsoft.com/office/powerpoint/2010/main" val="1091978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The average cataract surgery cost by hospital city for the Children age category. Jamalpur is the most expensive on average at 410.86 USD, </a:t>
            </a:r>
            <a:r>
              <a:rPr lang="en-US" b="0" i="0" dirty="0" err="1">
                <a:effectLst/>
                <a:latin typeface="Arial" panose="020B0604020202020204" pitchFamily="34" charset="0"/>
              </a:rPr>
              <a:t>Barishal</a:t>
            </a:r>
            <a:r>
              <a:rPr lang="en-US" b="0" i="0" dirty="0">
                <a:effectLst/>
                <a:latin typeface="Arial" panose="020B0604020202020204" pitchFamily="34" charset="0"/>
              </a:rPr>
              <a:t> is next at 281.65 USD, and Dhaka is the least expensive at 195 USD.</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14</a:t>
            </a:fld>
            <a:endParaRPr lang="en-US"/>
          </a:p>
        </p:txBody>
      </p:sp>
    </p:spTree>
    <p:extLst>
      <p:ext uri="{BB962C8B-B14F-4D97-AF65-F5344CB8AC3E}">
        <p14:creationId xmlns:p14="http://schemas.microsoft.com/office/powerpoint/2010/main" val="23615367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000000"/>
                </a:solidFill>
                <a:effectLst/>
                <a:latin typeface="Calibri" panose="020F0502020204030204" pitchFamily="34" charset="0"/>
              </a:rPr>
              <a:t>As mentioned, </a:t>
            </a:r>
            <a:r>
              <a:rPr lang="en-US" sz="1800" b="0" i="0" dirty="0">
                <a:solidFill>
                  <a:srgbClr val="1C1C1C"/>
                </a:solidFill>
                <a:effectLst/>
                <a:latin typeface="Calibri" panose="020F0502020204030204" pitchFamily="34" charset="0"/>
              </a:rPr>
              <a:t>there are about 40,000 blind children</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in Bangladesh- many due to untreated cataracts. Research papers suggest that 69%</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of them are blind from avoidable causes. They advise that primary health care</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and primary eye care need to be strengthened; more tertiary</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pediatric eye care centers need to be developed, and a public</a:t>
            </a:r>
            <a:r>
              <a:rPr lang="en-US" sz="1800" b="0" i="0" baseline="30000" dirty="0">
                <a:solidFill>
                  <a:srgbClr val="1C1C1C"/>
                </a:solidFill>
                <a:effectLst/>
                <a:latin typeface="Calibri" panose="020F0502020204030204" pitchFamily="34" charset="0"/>
              </a:rPr>
              <a:t> </a:t>
            </a:r>
            <a:r>
              <a:rPr lang="en-US" sz="1800" b="0" i="0" dirty="0">
                <a:solidFill>
                  <a:srgbClr val="1C1C1C"/>
                </a:solidFill>
                <a:effectLst/>
                <a:latin typeface="Calibri" panose="020F0502020204030204" pitchFamily="34" charset="0"/>
              </a:rPr>
              <a:t>health education strategy put in place. Because restoring sight to the 10k cataract blind children and preventing blindness in the 50 million children at risk remain a major challenge in Bangladesh, we would like to offer the following plan to the Board of Directors. </a:t>
            </a:r>
          </a:p>
          <a:p>
            <a:endParaRPr lang="en-US" sz="1800" b="0" i="0" dirty="0">
              <a:solidFill>
                <a:srgbClr val="1C1C1C"/>
              </a:solidFill>
              <a:effectLst/>
              <a:latin typeface="Calibri" panose="020F0502020204030204" pitchFamily="34" charset="0"/>
            </a:endParaRPr>
          </a:p>
          <a:p>
            <a:r>
              <a:rPr lang="en-US" sz="1800" b="0" i="0" dirty="0">
                <a:solidFill>
                  <a:srgbClr val="1C1C1C"/>
                </a:solidFill>
                <a:effectLst/>
                <a:latin typeface="Calibri" panose="020F0502020204030204" pitchFamily="34" charset="0"/>
              </a:rPr>
              <a:t>How does this relate to our analysis?</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15</a:t>
            </a:fld>
            <a:endParaRPr lang="en-US"/>
          </a:p>
        </p:txBody>
      </p:sp>
    </p:spTree>
    <p:extLst>
      <p:ext uri="{BB962C8B-B14F-4D97-AF65-F5344CB8AC3E}">
        <p14:creationId xmlns:p14="http://schemas.microsoft.com/office/powerpoint/2010/main" val="656854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1C1C1C"/>
                </a:solidFill>
                <a:effectLst/>
                <a:latin typeface="Calibri" panose="020F0502020204030204" pitchFamily="34" charset="0"/>
              </a:rPr>
              <a:t>Our plan focuses on preventive measures to reduce the number of children admitted to the hospital for cataracts. In the long-run, this will be the most important goal. Our three main actions are to provide check-ups, educate the families in Bangladesh, and partner with relevant non-profits.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16</a:t>
            </a:fld>
            <a:endParaRPr lang="en-US"/>
          </a:p>
        </p:txBody>
      </p:sp>
    </p:spTree>
    <p:extLst>
      <p:ext uri="{BB962C8B-B14F-4D97-AF65-F5344CB8AC3E}">
        <p14:creationId xmlns:p14="http://schemas.microsoft.com/office/powerpoint/2010/main" val="16647091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1C1C1C"/>
                </a:solidFill>
                <a:effectLst/>
                <a:latin typeface="Calibri" panose="020F0502020204030204" pitchFamily="34" charset="0"/>
              </a:rPr>
              <a:t>We will shift the focus of our volunteer force to install camps in Dhaka. According our analysis, Dhaka is where the children with cataracts reside, but also where it receives the least number of cases out of the three populated cities. The point of the camps is to use it as a tool to educate lower-income families around the areas where our hospitals operate. Since many people don’t work on weekends, the volunteers will travel every weekend to these regions and remain there for a month. We will hand out pamphlets notifying our weekend sessions and emphasize on the urgency of the situation.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17</a:t>
            </a:fld>
            <a:endParaRPr lang="en-US"/>
          </a:p>
        </p:txBody>
      </p:sp>
    </p:spTree>
    <p:extLst>
      <p:ext uri="{BB962C8B-B14F-4D97-AF65-F5344CB8AC3E}">
        <p14:creationId xmlns:p14="http://schemas.microsoft.com/office/powerpoint/2010/main" val="1413455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b="0" i="0" dirty="0">
                <a:effectLst/>
                <a:latin typeface="Arial" panose="020B0604020202020204" pitchFamily="34" charset="0"/>
              </a:rPr>
              <a:t>In the first weekend session, we will explain what cataracts are and the phenomenon for children with cataracts in Bangladesh. We will speak to them about the link of cataracts to the Bangladeshi diet and their genetic make-up. We will counsel parents on how to look for the early signs of cataracts and how preventable this disease is.</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18</a:t>
            </a:fld>
            <a:endParaRPr lang="en-US"/>
          </a:p>
        </p:txBody>
      </p:sp>
    </p:spTree>
    <p:extLst>
      <p:ext uri="{BB962C8B-B14F-4D97-AF65-F5344CB8AC3E}">
        <p14:creationId xmlns:p14="http://schemas.microsoft.com/office/powerpoint/2010/main" val="14439883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solidFill>
                  <a:srgbClr val="1C1C1C"/>
                </a:solidFill>
                <a:effectLst/>
                <a:latin typeface="Calibri" panose="020F0502020204030204" pitchFamily="34" charset="0"/>
              </a:rPr>
              <a:t>In the second weekend, our volunteers will use the information from dieticians to educate families on the Bangladeshi diet and why that needs to change. Food in Bangladesh are unhealthy and hard to digest. We need to research vendors in the area who sell food with anti-oxidants and recommend families to lower the intake of beef, rice, and heavy meals at the same price level. If they still cannot afford the food, we will give them food pantry options that we have partnered with. They can sponsor meals for families and schools. </a:t>
            </a:r>
            <a:endParaRPr lang="en-US" dirty="0"/>
          </a:p>
          <a:p>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19</a:t>
            </a:fld>
            <a:endParaRPr lang="en-US"/>
          </a:p>
        </p:txBody>
      </p:sp>
    </p:spTree>
    <p:extLst>
      <p:ext uri="{BB962C8B-B14F-4D97-AF65-F5344CB8AC3E}">
        <p14:creationId xmlns:p14="http://schemas.microsoft.com/office/powerpoint/2010/main" val="25311971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1C1C1C"/>
                </a:solidFill>
                <a:effectLst/>
                <a:latin typeface="Calibri" panose="020F0502020204030204" pitchFamily="34" charset="0"/>
              </a:rPr>
              <a:t>In the third weekend, we will provide free check-ups for families that attend this session. For children who show signs of cataracts or have cataracts, we can utilize mobile ambulances that other non-profits offer to treat them right in the village. We will offer them resources to our hospital nearby if they cannot make it that day.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20</a:t>
            </a:fld>
            <a:endParaRPr lang="en-US"/>
          </a:p>
        </p:txBody>
      </p:sp>
    </p:spTree>
    <p:extLst>
      <p:ext uri="{BB962C8B-B14F-4D97-AF65-F5344CB8AC3E}">
        <p14:creationId xmlns:p14="http://schemas.microsoft.com/office/powerpoint/2010/main" val="1856554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err="1">
                <a:solidFill>
                  <a:srgbClr val="000000"/>
                </a:solidFill>
                <a:effectLst/>
                <a:latin typeface="Calibri" panose="020F0502020204030204" pitchFamily="34" charset="0"/>
              </a:rPr>
              <a:t>Ispahani</a:t>
            </a:r>
            <a:r>
              <a:rPr lang="en-US" sz="1800" b="0" i="0" dirty="0">
                <a:solidFill>
                  <a:srgbClr val="000000"/>
                </a:solidFill>
                <a:effectLst/>
                <a:latin typeface="Calibri" panose="020F0502020204030204" pitchFamily="34" charset="0"/>
              </a:rPr>
              <a:t> Islamia Eye Institute &amp; Hospital (IIEI&amp;H) is a legendary Institute in Bangladesh. The great philanthropist M A </a:t>
            </a:r>
            <a:r>
              <a:rPr lang="en-US" sz="1800" b="0" i="0" dirty="0" err="1">
                <a:solidFill>
                  <a:srgbClr val="000000"/>
                </a:solidFill>
                <a:effectLst/>
                <a:latin typeface="Calibri" panose="020F0502020204030204" pitchFamily="34" charset="0"/>
              </a:rPr>
              <a:t>Ispahani</a:t>
            </a:r>
            <a:r>
              <a:rPr lang="en-US" sz="1800" b="0" i="0" dirty="0">
                <a:solidFill>
                  <a:srgbClr val="000000"/>
                </a:solidFill>
                <a:effectLst/>
                <a:latin typeface="Calibri" panose="020F0502020204030204" pitchFamily="34" charset="0"/>
              </a:rPr>
              <a:t> founded this in 1960. A ‘Not for Profit’ Hospital was born with a mandate not only to provide quality eye-care for all segments of society but also to train doctors, surgeons and paramedics to serve the country. Today, it has a team of over 1200 people with 300 full-time doctors to serve in excess of a million patients annually through its own hospital network.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2</a:t>
            </a:fld>
            <a:endParaRPr lang="en-US"/>
          </a:p>
        </p:txBody>
      </p:sp>
    </p:spTree>
    <p:extLst>
      <p:ext uri="{BB962C8B-B14F-4D97-AF65-F5344CB8AC3E}">
        <p14:creationId xmlns:p14="http://schemas.microsoft.com/office/powerpoint/2010/main" val="34552782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dirty="0">
                <a:solidFill>
                  <a:srgbClr val="1C1C1C"/>
                </a:solidFill>
                <a:effectLst/>
                <a:latin typeface="Calibri" panose="020F0502020204030204" pitchFamily="34" charset="0"/>
              </a:rPr>
              <a:t>In the fourth weekend, we will garner the trust of the families enough to ask them to start collecting their family medical record. We need to see the pattern overtime and study the genetic effects of cataracts in the population. Most importantly, if families have knowledge that certain diseases have been occurring in the family and record that in their medical history, it is easier to prevent the disease at birth. </a:t>
            </a:r>
          </a:p>
          <a:p>
            <a:endParaRPr lang="en-US" sz="1800" b="0" i="0" dirty="0">
              <a:solidFill>
                <a:srgbClr val="1C1C1C"/>
              </a:solidFill>
              <a:effectLst/>
              <a:latin typeface="Calibri" panose="020F0502020204030204" pitchFamily="34" charset="0"/>
            </a:endParaRPr>
          </a:p>
          <a:p>
            <a:r>
              <a:rPr lang="en-US" sz="1800" b="0" i="0" dirty="0">
                <a:solidFill>
                  <a:srgbClr val="1C1C1C"/>
                </a:solidFill>
                <a:effectLst/>
                <a:latin typeface="Calibri" panose="020F0502020204030204" pitchFamily="34" charset="0"/>
              </a:rPr>
              <a:t>This will be our monthly plan in each city that is in the vicinity of our hospital locations. We hope to reduce blindness in 70% of the cases in Bangladeshi children.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21</a:t>
            </a:fld>
            <a:endParaRPr lang="en-US"/>
          </a:p>
        </p:txBody>
      </p:sp>
    </p:spTree>
    <p:extLst>
      <p:ext uri="{BB962C8B-B14F-4D97-AF65-F5344CB8AC3E}">
        <p14:creationId xmlns:p14="http://schemas.microsoft.com/office/powerpoint/2010/main" val="1450833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0" i="0" dirty="0">
                <a:solidFill>
                  <a:srgbClr val="000000"/>
                </a:solidFill>
                <a:effectLst/>
                <a:latin typeface="Calibri" panose="020F0502020204030204" pitchFamily="34" charset="0"/>
              </a:rPr>
              <a:t>Childhood blindness affects an estimated 40,000 children in Bangladesh. According to a large study, 36 percent of these cases (primarily cataracts) are treatable and 32 percent preventable. The major causes of blindness in children encompass infectious diseases, genetics, nutritional factors, and birth defects. </a:t>
            </a:r>
          </a:p>
          <a:p>
            <a:pPr algn="l" rtl="0" fontAlgn="base"/>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We want to understand the phenomenon of cataracts in Bangladeshi children, as this disease usually affects older individuals. We were curious whether this is due to genetic, a specific area, or income level. More importantly, we would like to introduce a plan to reduce the cases in Bangladesh after learning more about this disease in children.  </a:t>
            </a:r>
            <a:endParaRPr lang="en-US" b="0" i="0" dirty="0">
              <a:solidFill>
                <a:srgbClr val="000000"/>
              </a:solidFill>
              <a:effectLst/>
              <a:latin typeface="Segoe UI" panose="020B0502040204020203" pitchFamily="34" charset="0"/>
            </a:endParaRPr>
          </a:p>
        </p:txBody>
      </p:sp>
      <p:sp>
        <p:nvSpPr>
          <p:cNvPr id="4" name="Slide Number Placeholder 3"/>
          <p:cNvSpPr>
            <a:spLocks noGrp="1"/>
          </p:cNvSpPr>
          <p:nvPr>
            <p:ph type="sldNum" sz="quarter" idx="5"/>
          </p:nvPr>
        </p:nvSpPr>
        <p:spPr/>
        <p:txBody>
          <a:bodyPr/>
          <a:lstStyle/>
          <a:p>
            <a:fld id="{A018D2DD-88AA-4712-A5A3-F57EA89D2F4A}" type="slidenum">
              <a:rPr lang="en-US" smtClean="0"/>
              <a:t>4</a:t>
            </a:fld>
            <a:endParaRPr lang="en-US"/>
          </a:p>
        </p:txBody>
      </p:sp>
    </p:spTree>
    <p:extLst>
      <p:ext uri="{BB962C8B-B14F-4D97-AF65-F5344CB8AC3E}">
        <p14:creationId xmlns:p14="http://schemas.microsoft.com/office/powerpoint/2010/main" val="15792368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The reason why cataracts in children is such an urgent topic can be demonstrated in this graph. It shows the five most common surgery types in the Children age category. Of the top five most common surgeries, SICS and PHACO, which are both types of cataract surgeries, makeup approximately 79% of surgeries. </a:t>
            </a:r>
          </a:p>
          <a:p>
            <a:endParaRPr lang="en-US" b="0" i="0" dirty="0">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A018D2DD-88AA-4712-A5A3-F57EA89D2F4A}" type="slidenum">
              <a:rPr lang="en-US" smtClean="0"/>
              <a:t>5</a:t>
            </a:fld>
            <a:endParaRPr lang="en-US"/>
          </a:p>
        </p:txBody>
      </p:sp>
    </p:spTree>
    <p:extLst>
      <p:ext uri="{BB962C8B-B14F-4D97-AF65-F5344CB8AC3E}">
        <p14:creationId xmlns:p14="http://schemas.microsoft.com/office/powerpoint/2010/main" val="3031722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US" sz="1800" b="0" i="0" dirty="0">
                <a:solidFill>
                  <a:srgbClr val="000000"/>
                </a:solidFill>
                <a:effectLst/>
                <a:latin typeface="Calibri" panose="020F0502020204030204" pitchFamily="34" charset="0"/>
              </a:rPr>
              <a:t>Our questions revolve around our need to understand cataracts in children. We ask from broad questions to more specific ones, like:</a:t>
            </a:r>
          </a:p>
          <a:p>
            <a:pPr algn="l" rtl="0" fontAlgn="base"/>
            <a:r>
              <a:rPr lang="en-US" sz="1800" b="0" i="0" dirty="0">
                <a:solidFill>
                  <a:srgbClr val="000000"/>
                </a:solidFill>
                <a:effectLst/>
                <a:latin typeface="Calibri" panose="020F0502020204030204" pitchFamily="34" charset="0"/>
              </a:rPr>
              <a:t>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Why do children get cataracts?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Is this a regional phenomenon?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What is the demographic of these children? </a:t>
            </a:r>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What is the operation of cataracts like in the hospital? </a:t>
            </a:r>
          </a:p>
          <a:p>
            <a:pPr algn="l" rtl="0" fontAlgn="base"/>
            <a:endParaRPr lang="en-US" b="0" i="0" dirty="0">
              <a:solidFill>
                <a:srgbClr val="000000"/>
              </a:solidFill>
              <a:effectLst/>
              <a:latin typeface="Segoe UI" panose="020B0502040204020203" pitchFamily="34" charset="0"/>
            </a:endParaRPr>
          </a:p>
          <a:p>
            <a:pPr algn="l" rtl="0" fontAlgn="base"/>
            <a:r>
              <a:rPr lang="en-US" sz="1800" b="0" i="0" dirty="0">
                <a:solidFill>
                  <a:srgbClr val="000000"/>
                </a:solidFill>
                <a:effectLst/>
                <a:latin typeface="Calibri" panose="020F0502020204030204" pitchFamily="34" charset="0"/>
              </a:rPr>
              <a:t>These questions allow us to dive into the health status of Bangladeshi children. Once we understand the background of the situation, we can  </a:t>
            </a:r>
            <a:endParaRPr lang="en-US" b="0" i="0" dirty="0">
              <a:solidFill>
                <a:srgbClr val="000000"/>
              </a:solidFill>
              <a:effectLst/>
              <a:latin typeface="Segoe UI" panose="020B0502040204020203" pitchFamily="34" charset="0"/>
            </a:endParaRPr>
          </a:p>
        </p:txBody>
      </p:sp>
      <p:sp>
        <p:nvSpPr>
          <p:cNvPr id="4" name="Slide Number Placeholder 3"/>
          <p:cNvSpPr>
            <a:spLocks noGrp="1"/>
          </p:cNvSpPr>
          <p:nvPr>
            <p:ph type="sldNum" sz="quarter" idx="5"/>
          </p:nvPr>
        </p:nvSpPr>
        <p:spPr/>
        <p:txBody>
          <a:bodyPr/>
          <a:lstStyle/>
          <a:p>
            <a:fld id="{A018D2DD-88AA-4712-A5A3-F57EA89D2F4A}" type="slidenum">
              <a:rPr lang="en-US" smtClean="0"/>
              <a:t>6</a:t>
            </a:fld>
            <a:endParaRPr lang="en-US"/>
          </a:p>
        </p:txBody>
      </p:sp>
    </p:spTree>
    <p:extLst>
      <p:ext uri="{BB962C8B-B14F-4D97-AF65-F5344CB8AC3E}">
        <p14:creationId xmlns:p14="http://schemas.microsoft.com/office/powerpoint/2010/main" val="2338198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The dataset used for this study is a primary dataset retrieved from the IIEI&amp;H servers containing 9981 rows and 16 columns of data across three different branches and hospital locations. We reached out to the Director of Information Technology and requested for the surgical data ranging from the year 2014 to 2020. </a:t>
            </a:r>
          </a:p>
          <a:p>
            <a:r>
              <a:rPr lang="en-US" b="0" i="0" dirty="0">
                <a:effectLst/>
                <a:latin typeface="Arial" panose="020B0604020202020204" pitchFamily="34" charset="0"/>
              </a:rPr>
              <a:t>It is a record of the </a:t>
            </a:r>
            <a:r>
              <a:rPr lang="en-US" b="0" i="0" dirty="0" err="1">
                <a:effectLst/>
                <a:latin typeface="Arial" panose="020B0604020202020204" pitchFamily="34" charset="0"/>
              </a:rPr>
              <a:t>Ispahani</a:t>
            </a:r>
            <a:r>
              <a:rPr lang="en-US" b="0" i="0" dirty="0">
                <a:effectLst/>
                <a:latin typeface="Arial" panose="020B0604020202020204" pitchFamily="34" charset="0"/>
              </a:rPr>
              <a:t> Islamia Eye Institute and Hospital's surgical data indicating patient demographics, their unique medical record number, Category of intake, visitation date as per chronology, surgery duration along with the type and the cost of the respective surgery.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7</a:t>
            </a:fld>
            <a:endParaRPr lang="en-US"/>
          </a:p>
        </p:txBody>
      </p:sp>
    </p:spTree>
    <p:extLst>
      <p:ext uri="{BB962C8B-B14F-4D97-AF65-F5344CB8AC3E}">
        <p14:creationId xmlns:p14="http://schemas.microsoft.com/office/powerpoint/2010/main" val="309848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b="0" i="0" dirty="0">
                <a:solidFill>
                  <a:srgbClr val="222222"/>
                </a:solidFill>
                <a:effectLst/>
                <a:latin typeface="Arial" panose="020B0604020202020204" pitchFamily="34" charset="0"/>
              </a:rPr>
              <a:t>After requesting for the primary data, we converted our excel spreadsheet into a CSV file. We then uploaded this csv file into python and imported the necessary packages (pandas, </a:t>
            </a:r>
            <a:r>
              <a:rPr lang="en-US" b="0" i="0" dirty="0" err="1">
                <a:solidFill>
                  <a:srgbClr val="222222"/>
                </a:solidFill>
                <a:effectLst/>
                <a:latin typeface="Arial" panose="020B0604020202020204" pitchFamily="34" charset="0"/>
              </a:rPr>
              <a:t>numpy</a:t>
            </a:r>
            <a:r>
              <a:rPr lang="en-US" b="0" i="0" dirty="0">
                <a:solidFill>
                  <a:srgbClr val="222222"/>
                </a:solidFill>
                <a:effectLst/>
                <a:latin typeface="Arial" panose="020B0604020202020204" pitchFamily="34" charset="0"/>
              </a:rPr>
              <a:t>, </a:t>
            </a:r>
            <a:endParaRPr lang="en-US" b="0" i="0" dirty="0">
              <a:solidFill>
                <a:srgbClr val="222222"/>
              </a:solidFill>
              <a:effectLst/>
              <a:latin typeface="inherit"/>
            </a:endParaRPr>
          </a:p>
          <a:p>
            <a:pPr algn="l" rtl="0"/>
            <a:r>
              <a:rPr lang="en-US" b="0" i="0" dirty="0">
                <a:solidFill>
                  <a:srgbClr val="222222"/>
                </a:solidFill>
                <a:effectLst/>
                <a:latin typeface="Arial" panose="020B0604020202020204" pitchFamily="34" charset="0"/>
              </a:rPr>
              <a:t>matplotlib). Next, it was ensured that we accounted for all the null and duplicate data and refined our dataset. We also identified some of our outliers that would skew our results and corrected them.</a:t>
            </a:r>
            <a:endParaRPr lang="en-US" b="0" i="0" dirty="0">
              <a:solidFill>
                <a:srgbClr val="222222"/>
              </a:solidFill>
              <a:effectLst/>
              <a:latin typeface="inherit"/>
            </a:endParaRPr>
          </a:p>
        </p:txBody>
      </p:sp>
      <p:sp>
        <p:nvSpPr>
          <p:cNvPr id="4" name="Slide Number Placeholder 3"/>
          <p:cNvSpPr>
            <a:spLocks noGrp="1"/>
          </p:cNvSpPr>
          <p:nvPr>
            <p:ph type="sldNum" sz="quarter" idx="5"/>
          </p:nvPr>
        </p:nvSpPr>
        <p:spPr/>
        <p:txBody>
          <a:bodyPr/>
          <a:lstStyle/>
          <a:p>
            <a:fld id="{A018D2DD-88AA-4712-A5A3-F57EA89D2F4A}" type="slidenum">
              <a:rPr lang="en-US" smtClean="0"/>
              <a:t>8</a:t>
            </a:fld>
            <a:endParaRPr lang="en-US"/>
          </a:p>
        </p:txBody>
      </p:sp>
    </p:spTree>
    <p:extLst>
      <p:ext uri="{BB962C8B-B14F-4D97-AF65-F5344CB8AC3E}">
        <p14:creationId xmlns:p14="http://schemas.microsoft.com/office/powerpoint/2010/main" val="4275956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effectLst/>
                <a:latin typeface="Arial" panose="020B0604020202020204" pitchFamily="34" charset="0"/>
              </a:rPr>
              <a:t>Since most of the column names were difficult for code referencing, it was changed to easier ones. Some of the data elements in the columns were in all upper case so it was changed to the string format. Some of the spelling errors were also corrected and new columns were added. </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9</a:t>
            </a:fld>
            <a:endParaRPr lang="en-US"/>
          </a:p>
        </p:txBody>
      </p:sp>
    </p:spTree>
    <p:extLst>
      <p:ext uri="{BB962C8B-B14F-4D97-AF65-F5344CB8AC3E}">
        <p14:creationId xmlns:p14="http://schemas.microsoft.com/office/powerpoint/2010/main" val="7966458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effectLst/>
                <a:latin typeface="Arial" panose="020B0604020202020204" pitchFamily="34" charset="0"/>
              </a:rPr>
              <a:t>We visualize our data using the Matplotlib package. Here are a few of our findings regarding the surgeries involving children-</a:t>
            </a:r>
            <a:endParaRPr lang="en-US" dirty="0"/>
          </a:p>
        </p:txBody>
      </p:sp>
      <p:sp>
        <p:nvSpPr>
          <p:cNvPr id="4" name="Slide Number Placeholder 3"/>
          <p:cNvSpPr>
            <a:spLocks noGrp="1"/>
          </p:cNvSpPr>
          <p:nvPr>
            <p:ph type="sldNum" sz="quarter" idx="5"/>
          </p:nvPr>
        </p:nvSpPr>
        <p:spPr/>
        <p:txBody>
          <a:bodyPr/>
          <a:lstStyle/>
          <a:p>
            <a:fld id="{A018D2DD-88AA-4712-A5A3-F57EA89D2F4A}" type="slidenum">
              <a:rPr lang="en-US" smtClean="0"/>
              <a:t>10</a:t>
            </a:fld>
            <a:endParaRPr lang="en-US"/>
          </a:p>
        </p:txBody>
      </p:sp>
    </p:spTree>
    <p:extLst>
      <p:ext uri="{BB962C8B-B14F-4D97-AF65-F5344CB8AC3E}">
        <p14:creationId xmlns:p14="http://schemas.microsoft.com/office/powerpoint/2010/main" val="398022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dirty="0"/>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9912842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863568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178569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6/14/2021</a:t>
            </a:fld>
            <a:endParaRPr lang="en-US" dirty="0"/>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657787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54968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90500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5593072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45638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7046124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81596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6/14/2021</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288067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6/14/2021</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dirty="0"/>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222949998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40" r:id="rId4"/>
    <p:sldLayoutId id="2147483741" r:id="rId5"/>
    <p:sldLayoutId id="2147483746" r:id="rId6"/>
    <p:sldLayoutId id="2147483742" r:id="rId7"/>
    <p:sldLayoutId id="2147483743" r:id="rId8"/>
    <p:sldLayoutId id="2147483744" r:id="rId9"/>
    <p:sldLayoutId id="2147483745" r:id="rId10"/>
    <p:sldLayoutId id="2147483747"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82950D9A-4705-4314-961A-4F88B2CE41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B13969F2-ED52-4E5C-B3FC-01E01B8B9F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2"/>
            <a:ext cx="12192000" cy="68573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97A60F-3CCD-4FB2-BA2B-4F97C632AA3D}"/>
              </a:ext>
            </a:extLst>
          </p:cNvPr>
          <p:cNvSpPr>
            <a:spLocks noGrp="1"/>
          </p:cNvSpPr>
          <p:nvPr>
            <p:ph type="ctrTitle"/>
          </p:nvPr>
        </p:nvSpPr>
        <p:spPr>
          <a:xfrm>
            <a:off x="930349" y="870175"/>
            <a:ext cx="5645888" cy="3902149"/>
          </a:xfrm>
        </p:spPr>
        <p:txBody>
          <a:bodyPr anchor="t">
            <a:normAutofit/>
          </a:bodyPr>
          <a:lstStyle/>
          <a:p>
            <a:pPr algn="l"/>
            <a:r>
              <a:rPr lang="en-US" sz="6000" dirty="0" err="1"/>
              <a:t>Ispahani</a:t>
            </a:r>
            <a:r>
              <a:rPr lang="en-US" sz="6000" dirty="0"/>
              <a:t> Islamia Eye Institute &amp; Hospital</a:t>
            </a:r>
          </a:p>
        </p:txBody>
      </p:sp>
      <p:sp>
        <p:nvSpPr>
          <p:cNvPr id="3" name="Subtitle 2">
            <a:extLst>
              <a:ext uri="{FF2B5EF4-FFF2-40B4-BE49-F238E27FC236}">
                <a16:creationId xmlns:a16="http://schemas.microsoft.com/office/drawing/2014/main" id="{C6352614-0B81-4086-84DE-CFF85B35A15C}"/>
              </a:ext>
            </a:extLst>
          </p:cNvPr>
          <p:cNvSpPr>
            <a:spLocks noGrp="1"/>
          </p:cNvSpPr>
          <p:nvPr>
            <p:ph type="subTitle" idx="1"/>
          </p:nvPr>
        </p:nvSpPr>
        <p:spPr>
          <a:xfrm>
            <a:off x="871870" y="4651745"/>
            <a:ext cx="4890977" cy="999460"/>
          </a:xfrm>
        </p:spPr>
        <p:txBody>
          <a:bodyPr anchor="b">
            <a:normAutofit/>
          </a:bodyPr>
          <a:lstStyle/>
          <a:p>
            <a:pPr algn="l"/>
            <a:r>
              <a:rPr lang="en-US"/>
              <a:t>Kitty		Megan		Dhiman</a:t>
            </a:r>
            <a:endParaRPr lang="en-US" dirty="0"/>
          </a:p>
        </p:txBody>
      </p:sp>
      <p:pic>
        <p:nvPicPr>
          <p:cNvPr id="4" name="Picture 3">
            <a:extLst>
              <a:ext uri="{FF2B5EF4-FFF2-40B4-BE49-F238E27FC236}">
                <a16:creationId xmlns:a16="http://schemas.microsoft.com/office/drawing/2014/main" id="{0EA22427-C991-4477-85D7-840D08600A4F}"/>
              </a:ext>
            </a:extLst>
          </p:cNvPr>
          <p:cNvPicPr>
            <a:picLocks noChangeAspect="1"/>
          </p:cNvPicPr>
          <p:nvPr/>
        </p:nvPicPr>
        <p:blipFill rotWithShape="1">
          <a:blip r:embed="rId3">
            <a:extLst>
              <a:ext uri="{28A0092B-C50C-407E-A947-70E740481C1C}">
                <a14:useLocalDpi xmlns:a14="http://schemas.microsoft.com/office/drawing/2010/main" val="0"/>
              </a:ext>
            </a:extLst>
          </a:blip>
          <a:srcRect l="25507" r="29960" b="1"/>
          <a:stretch/>
        </p:blipFill>
        <p:spPr>
          <a:xfrm>
            <a:off x="5879804" y="-6350"/>
            <a:ext cx="6312196" cy="6874330"/>
          </a:xfrm>
          <a:custGeom>
            <a:avLst/>
            <a:gdLst/>
            <a:ahLst/>
            <a:cxnLst/>
            <a:rect l="l" t="t" r="r" b="b"/>
            <a:pathLst>
              <a:path w="6312196" h="6874330">
                <a:moveTo>
                  <a:pt x="2047193" y="0"/>
                </a:moveTo>
                <a:lnTo>
                  <a:pt x="6312196" y="0"/>
                </a:lnTo>
                <a:lnTo>
                  <a:pt x="6312196" y="6874330"/>
                </a:lnTo>
                <a:lnTo>
                  <a:pt x="0" y="6874330"/>
                </a:lnTo>
                <a:close/>
              </a:path>
            </a:pathLst>
          </a:custGeom>
        </p:spPr>
      </p:pic>
      <p:cxnSp>
        <p:nvCxnSpPr>
          <p:cNvPr id="44" name="Straight Connector 43">
            <a:extLst>
              <a:ext uri="{FF2B5EF4-FFF2-40B4-BE49-F238E27FC236}">
                <a16:creationId xmlns:a16="http://schemas.microsoft.com/office/drawing/2014/main" id="{13AC671C-E66F-43C5-A66A-C477339DD23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634715" y="0"/>
            <a:ext cx="914401" cy="685734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813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5E4165CA-2930-4841-AFB7-DD41E95F2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The Hope for New Life&quot; program helps Bangladesh children get out of labor  and back to school">
            <a:extLst>
              <a:ext uri="{FF2B5EF4-FFF2-40B4-BE49-F238E27FC236}">
                <a16:creationId xmlns:a16="http://schemas.microsoft.com/office/drawing/2014/main" id="{B216BD21-B108-4CBA-8406-DE97E4B7E0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573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87" name="Rectangle 86">
            <a:extLst>
              <a:ext uri="{FF2B5EF4-FFF2-40B4-BE49-F238E27FC236}">
                <a16:creationId xmlns:a16="http://schemas.microsoft.com/office/drawing/2014/main" id="{D3A19439-95A7-4D53-B166-072A2A397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3666683"/>
            <a:ext cx="12188952" cy="3191317"/>
          </a:xfrm>
          <a:prstGeom prst="rect">
            <a:avLst/>
          </a:prstGeom>
          <a:gradFill>
            <a:gsLst>
              <a:gs pos="42000">
                <a:srgbClr val="000000">
                  <a:alpha val="23000"/>
                </a:srgbClr>
              </a:gs>
              <a:gs pos="0">
                <a:srgbClr val="000000">
                  <a:alpha val="0"/>
                </a:srgbClr>
              </a:gs>
              <a:gs pos="100000">
                <a:srgbClr val="000000">
                  <a:alpha val="36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a:xfrm>
            <a:off x="1524000" y="2538483"/>
            <a:ext cx="9144000" cy="2825085"/>
          </a:xfrm>
        </p:spPr>
        <p:txBody>
          <a:bodyPr vert="horz" lIns="91440" tIns="45720" rIns="91440" bIns="45720" rtlCol="0" anchor="b">
            <a:normAutofit/>
          </a:bodyPr>
          <a:lstStyle/>
          <a:p>
            <a:pPr algn="ctr"/>
            <a:r>
              <a:rPr lang="en-US" sz="5400" i="1" kern="1200" cap="all" baseline="0" dirty="0">
                <a:solidFill>
                  <a:srgbClr val="FFFFFF"/>
                </a:solidFill>
                <a:latin typeface="+mj-lt"/>
                <a:ea typeface="+mj-ea"/>
                <a:cs typeface="+mj-cs"/>
              </a:rPr>
              <a:t>Findings </a:t>
            </a:r>
            <a:r>
              <a:rPr lang="en-US" sz="5400" dirty="0">
                <a:solidFill>
                  <a:srgbClr val="FFFFFF"/>
                </a:solidFill>
              </a:rPr>
              <a:t>&amp;</a:t>
            </a:r>
            <a:r>
              <a:rPr lang="en-US" sz="5400" i="1" kern="1200" cap="all" baseline="0" dirty="0">
                <a:solidFill>
                  <a:srgbClr val="FFFFFF"/>
                </a:solidFill>
                <a:latin typeface="+mj-lt"/>
                <a:ea typeface="+mj-ea"/>
                <a:cs typeface="+mj-cs"/>
              </a:rPr>
              <a:t> Interpretation</a:t>
            </a:r>
          </a:p>
        </p:txBody>
      </p:sp>
    </p:spTree>
    <p:extLst>
      <p:ext uri="{BB962C8B-B14F-4D97-AF65-F5344CB8AC3E}">
        <p14:creationId xmlns:p14="http://schemas.microsoft.com/office/powerpoint/2010/main" val="2480654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a:xfrm>
            <a:off x="1015488" y="533400"/>
            <a:ext cx="4493885" cy="3614271"/>
          </a:xfrm>
        </p:spPr>
        <p:txBody>
          <a:bodyPr vert="horz" lIns="91440" tIns="45720" rIns="91440" bIns="45720" rtlCol="0" anchor="b">
            <a:normAutofit/>
          </a:bodyPr>
          <a:lstStyle/>
          <a:p>
            <a:r>
              <a:rPr lang="en-US" sz="5400"/>
              <a:t>Cataract surgery by age</a:t>
            </a:r>
          </a:p>
        </p:txBody>
      </p:sp>
      <p:cxnSp>
        <p:nvCxnSpPr>
          <p:cNvPr id="87" name="Straight Connector 86">
            <a:extLst>
              <a:ext uri="{FF2B5EF4-FFF2-40B4-BE49-F238E27FC236}">
                <a16:creationId xmlns:a16="http://schemas.microsoft.com/office/drawing/2014/main" id="{B42E889C-BF1F-40B2-86C2-92153DB7E6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38034" y="0"/>
            <a:ext cx="6553966" cy="35426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8557940A-71CE-48E1-BD71-2BEF15613C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851108" y="4783369"/>
            <a:ext cx="5340893" cy="207463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4777C915-01E5-4C85-B3BF-7BF7CC3FE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0021640" y="0"/>
            <a:ext cx="1268175"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3074" name="Picture 2">
            <a:extLst>
              <a:ext uri="{FF2B5EF4-FFF2-40B4-BE49-F238E27FC236}">
                <a16:creationId xmlns:a16="http://schemas.microsoft.com/office/drawing/2014/main" id="{56B232B8-D563-4AF1-B8F6-3B71D23D76C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856516" y="912346"/>
            <a:ext cx="5802084" cy="5033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4152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p:txBody>
          <a:bodyPr/>
          <a:lstStyle/>
          <a:p>
            <a:r>
              <a:rPr lang="en-US" dirty="0">
                <a:solidFill>
                  <a:srgbClr val="3E2441"/>
                </a:solidFill>
              </a:rPr>
              <a:t>Most common surgery types</a:t>
            </a:r>
          </a:p>
        </p:txBody>
      </p:sp>
      <p:pic>
        <p:nvPicPr>
          <p:cNvPr id="2052" name="Picture 4">
            <a:extLst>
              <a:ext uri="{FF2B5EF4-FFF2-40B4-BE49-F238E27FC236}">
                <a16:creationId xmlns:a16="http://schemas.microsoft.com/office/drawing/2014/main" id="{78F7533B-C754-42EE-8640-2099688A25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1416" y="2140722"/>
            <a:ext cx="7226170" cy="35230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6754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EA3B6404-C37D-4FE3-8124-9FC5ECE56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a:extLst>
              <a:ext uri="{FF2B5EF4-FFF2-40B4-BE49-F238E27FC236}">
                <a16:creationId xmlns:a16="http://schemas.microsoft.com/office/drawing/2014/main" id="{ED61EC8C-9F54-4671-8E82-4AE6101D6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7177768" y="0"/>
            <a:ext cx="5014232" cy="6868738"/>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4584879"/>
              <a:gd name="connsiteY0" fmla="*/ 0 h 6863976"/>
              <a:gd name="connsiteX1" fmla="*/ 4584879 w 4584879"/>
              <a:gd name="connsiteY1" fmla="*/ 0 h 6863976"/>
              <a:gd name="connsiteX2" fmla="*/ 2713264 w 4584879"/>
              <a:gd name="connsiteY2" fmla="*/ 6863976 h 6863976"/>
              <a:gd name="connsiteX3" fmla="*/ 0 w 4584879"/>
              <a:gd name="connsiteY3" fmla="*/ 6863976 h 6863976"/>
              <a:gd name="connsiteX4" fmla="*/ 0 w 4584879"/>
              <a:gd name="connsiteY4" fmla="*/ 0 h 6863976"/>
              <a:gd name="connsiteX0" fmla="*/ 0 w 4408998"/>
              <a:gd name="connsiteY0" fmla="*/ 4762 h 6868738"/>
              <a:gd name="connsiteX1" fmla="*/ 4408998 w 4408998"/>
              <a:gd name="connsiteY1" fmla="*/ 0 h 6868738"/>
              <a:gd name="connsiteX2" fmla="*/ 2713264 w 4408998"/>
              <a:gd name="connsiteY2" fmla="*/ 6868738 h 6868738"/>
              <a:gd name="connsiteX3" fmla="*/ 0 w 4408998"/>
              <a:gd name="connsiteY3" fmla="*/ 6868738 h 6868738"/>
              <a:gd name="connsiteX4" fmla="*/ 0 w 4408998"/>
              <a:gd name="connsiteY4" fmla="*/ 4762 h 6868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8998" h="6868738">
                <a:moveTo>
                  <a:pt x="0" y="4762"/>
                </a:moveTo>
                <a:lnTo>
                  <a:pt x="4408998" y="0"/>
                </a:lnTo>
                <a:lnTo>
                  <a:pt x="2713264" y="6868738"/>
                </a:lnTo>
                <a:lnTo>
                  <a:pt x="0" y="6868738"/>
                </a:lnTo>
                <a:lnTo>
                  <a:pt x="0" y="476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a:xfrm>
            <a:off x="7918517" y="3248024"/>
            <a:ext cx="3738926" cy="3076576"/>
          </a:xfrm>
        </p:spPr>
        <p:txBody>
          <a:bodyPr vert="horz" lIns="91440" tIns="45720" rIns="91440" bIns="45720" rtlCol="0" anchor="b">
            <a:normAutofit/>
          </a:bodyPr>
          <a:lstStyle/>
          <a:p>
            <a:pPr algn="r"/>
            <a:r>
              <a:rPr lang="en-US" sz="4100" dirty="0"/>
              <a:t>Patient residence and surgery city</a:t>
            </a:r>
          </a:p>
        </p:txBody>
      </p:sp>
      <p:cxnSp>
        <p:nvCxnSpPr>
          <p:cNvPr id="89" name="Straight Connector 88">
            <a:extLst>
              <a:ext uri="{FF2B5EF4-FFF2-40B4-BE49-F238E27FC236}">
                <a16:creationId xmlns:a16="http://schemas.microsoft.com/office/drawing/2014/main" id="{3A5D40F5-A8C4-4952-BCA6-4D0D14F8BF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58751" y="0"/>
            <a:ext cx="532263"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4100" name="Picture 4">
            <a:extLst>
              <a:ext uri="{FF2B5EF4-FFF2-40B4-BE49-F238E27FC236}">
                <a16:creationId xmlns:a16="http://schemas.microsoft.com/office/drawing/2014/main" id="{8658350D-082B-4D62-B600-6A8DD626E1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780" y="1098437"/>
            <a:ext cx="6631315" cy="4661126"/>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A206A42F-F107-461A-A01D-47DEAB0C0F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2677" y="1309245"/>
            <a:ext cx="6528059" cy="4239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5113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100"/>
                                        </p:tgtEl>
                                      </p:cBhvr>
                                    </p:animEffect>
                                    <p:set>
                                      <p:cBhvr>
                                        <p:cTn id="7" dur="1" fill="hold">
                                          <p:stCondLst>
                                            <p:cond delay="499"/>
                                          </p:stCondLst>
                                        </p:cTn>
                                        <p:tgtEl>
                                          <p:spTgt spid="4100"/>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06"/>
                                        </p:tgtEl>
                                        <p:attrNameLst>
                                          <p:attrName>style.visibility</p:attrName>
                                        </p:attrNameLst>
                                      </p:cBhvr>
                                      <p:to>
                                        <p:strVal val="visible"/>
                                      </p:to>
                                    </p:set>
                                    <p:animEffect transition="in" filter="fade">
                                      <p:cBhvr>
                                        <p:cTn id="12" dur="500"/>
                                        <p:tgtEl>
                                          <p:spTgt spid="4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126" name="Straight Connector 136">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27" name="Straight Connector 138">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28" name="Straight Connector 140">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29" name="Straight Connector 142">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0" name="Straight Connector 144">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1" name="Straight Connector 146">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2" name="Straight Connector 148">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5133" name="Rectangle 150">
            <a:extLst>
              <a:ext uri="{FF2B5EF4-FFF2-40B4-BE49-F238E27FC236}">
                <a16:creationId xmlns:a16="http://schemas.microsoft.com/office/drawing/2014/main" id="{10A34275-CD0A-499C-9600-C96742FACE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34" name="Straight Connector 152">
            <a:extLst>
              <a:ext uri="{FF2B5EF4-FFF2-40B4-BE49-F238E27FC236}">
                <a16:creationId xmlns:a16="http://schemas.microsoft.com/office/drawing/2014/main" id="{1852546B-EF97-46E8-A930-3A033410668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7587" y="2720800"/>
            <a:ext cx="3470809" cy="413266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5" name="Straight Connector 154">
            <a:extLst>
              <a:ext uri="{FF2B5EF4-FFF2-40B4-BE49-F238E27FC236}">
                <a16:creationId xmlns:a16="http://schemas.microsoft.com/office/drawing/2014/main" id="{12801F4A-0A74-45E0-8E5A-65A65252A3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40"/>
            <a:ext cx="1274412" cy="49672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136" name="Straight Connector 156">
            <a:extLst>
              <a:ext uri="{FF2B5EF4-FFF2-40B4-BE49-F238E27FC236}">
                <a16:creationId xmlns:a16="http://schemas.microsoft.com/office/drawing/2014/main" id="{AD245F29-ABE7-4BB1-8164-5F4C4604B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5257800" y="0"/>
            <a:ext cx="6926614" cy="112236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a:xfrm>
            <a:off x="8286014" y="1122363"/>
            <a:ext cx="3316463" cy="3025308"/>
          </a:xfrm>
        </p:spPr>
        <p:txBody>
          <a:bodyPr vert="horz" lIns="91440" tIns="45720" rIns="91440" bIns="45720" rtlCol="0" anchor="b">
            <a:normAutofit/>
          </a:bodyPr>
          <a:lstStyle/>
          <a:p>
            <a:pPr algn="r"/>
            <a:r>
              <a:rPr lang="en-US" sz="4100"/>
              <a:t>Cost of the cataract surgeries</a:t>
            </a:r>
          </a:p>
        </p:txBody>
      </p:sp>
      <p:cxnSp>
        <p:nvCxnSpPr>
          <p:cNvPr id="159" name="Straight Connector 158">
            <a:extLst>
              <a:ext uri="{FF2B5EF4-FFF2-40B4-BE49-F238E27FC236}">
                <a16:creationId xmlns:a16="http://schemas.microsoft.com/office/drawing/2014/main" id="{CF00EEAF-0634-4EEB-81E5-9FBC2170F3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7102" y="6051582"/>
            <a:ext cx="4847312" cy="80641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53E11676-332F-449D-9A03-6CE4ED25CC3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225160" y="0"/>
            <a:ext cx="3541141" cy="68580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124" name="Picture 4">
            <a:extLst>
              <a:ext uri="{FF2B5EF4-FFF2-40B4-BE49-F238E27FC236}">
                <a16:creationId xmlns:a16="http://schemas.microsoft.com/office/drawing/2014/main" id="{A9C90001-57B0-49C7-A17C-F56F1DF3C70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2755" y="1348654"/>
            <a:ext cx="7228091" cy="41561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9416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1" name="Straight Connector 7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85" name="Rectangle 84">
            <a:extLst>
              <a:ext uri="{FF2B5EF4-FFF2-40B4-BE49-F238E27FC236}">
                <a16:creationId xmlns:a16="http://schemas.microsoft.com/office/drawing/2014/main" id="{3EAA282C-D6AD-4614-A9F7-E9D8CDB6B8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Stan Silverman: Want to become a board member? Here's what you need to know  - Philadelphia Business Journal">
            <a:extLst>
              <a:ext uri="{FF2B5EF4-FFF2-40B4-BE49-F238E27FC236}">
                <a16:creationId xmlns:a16="http://schemas.microsoft.com/office/drawing/2014/main" id="{A31389D0-440C-40D2-99BB-BED21505B529}"/>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87" name="Rectangle 86">
            <a:extLst>
              <a:ext uri="{FF2B5EF4-FFF2-40B4-BE49-F238E27FC236}">
                <a16:creationId xmlns:a16="http://schemas.microsoft.com/office/drawing/2014/main" id="{85349CB8-0027-49D3-B09C-B3097EB0E4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49100"/>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D80492-61A5-4D07-BE60-C459F879FEDC}"/>
              </a:ext>
            </a:extLst>
          </p:cNvPr>
          <p:cNvSpPr>
            <a:spLocks noGrp="1"/>
          </p:cNvSpPr>
          <p:nvPr>
            <p:ph type="title"/>
          </p:nvPr>
        </p:nvSpPr>
        <p:spPr>
          <a:xfrm>
            <a:off x="848436" y="5534890"/>
            <a:ext cx="10495128" cy="775225"/>
          </a:xfrm>
        </p:spPr>
        <p:txBody>
          <a:bodyPr vert="horz" lIns="91440" tIns="45720" rIns="91440" bIns="45720" rtlCol="0" anchor="ctr">
            <a:normAutofit/>
          </a:bodyPr>
          <a:lstStyle/>
          <a:p>
            <a:pPr algn="ctr"/>
            <a:r>
              <a:rPr lang="en-US" sz="4000" i="1" kern="1200" cap="all" baseline="0" dirty="0">
                <a:solidFill>
                  <a:schemeClr val="tx2"/>
                </a:solidFill>
                <a:latin typeface="+mj-lt"/>
                <a:ea typeface="+mj-ea"/>
                <a:cs typeface="+mj-cs"/>
              </a:rPr>
              <a:t>recommendation</a:t>
            </a:r>
          </a:p>
        </p:txBody>
      </p:sp>
      <p:cxnSp>
        <p:nvCxnSpPr>
          <p:cNvPr id="89" name="Straight Connector 88">
            <a:extLst>
              <a:ext uri="{FF2B5EF4-FFF2-40B4-BE49-F238E27FC236}">
                <a16:creationId xmlns:a16="http://schemas.microsoft.com/office/drawing/2014/main" id="{C4A330F7-C135-4887-BEB7-715897211F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4849100"/>
            <a:ext cx="3309581" cy="5281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B4BC022-2321-4FF2-BB92-B4B3F486CF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64221" y="4849100"/>
            <a:ext cx="3327780" cy="5281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26E8991A-3FA3-406E-92A6-7021C64B8B1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0990" y="4849100"/>
            <a:ext cx="2648592"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74486EB5-0FC0-4694-8A6B-5084CCDFFA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95230" y="5834655"/>
            <a:ext cx="4296771" cy="102334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102A2150-2605-46B8-9C26-A96C0BB01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283588" y="4849100"/>
            <a:ext cx="1460311"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96144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6CA7A60-8DF8-4B78-BFE3-B372B90AB9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23">
            <a:extLst>
              <a:ext uri="{FF2B5EF4-FFF2-40B4-BE49-F238E27FC236}">
                <a16:creationId xmlns:a16="http://schemas.microsoft.com/office/drawing/2014/main" id="{FF4BD241-F172-410B-B0DE-9D7344B35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4850735" cy="685799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2320626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320626 w 6125882"/>
              <a:gd name="connsiteY4" fmla="*/ 0 h 6857998"/>
              <a:gd name="connsiteX0" fmla="*/ 2034528 w 5839784"/>
              <a:gd name="connsiteY0" fmla="*/ 0 h 6857998"/>
              <a:gd name="connsiteX1" fmla="*/ 5839784 w 5839784"/>
              <a:gd name="connsiteY1" fmla="*/ 0 h 6857998"/>
              <a:gd name="connsiteX2" fmla="*/ 5839784 w 5839784"/>
              <a:gd name="connsiteY2" fmla="*/ 6857998 h 6857998"/>
              <a:gd name="connsiteX3" fmla="*/ 0 w 5839784"/>
              <a:gd name="connsiteY3" fmla="*/ 6856093 h 6857998"/>
              <a:gd name="connsiteX4" fmla="*/ 2034528 w 5839784"/>
              <a:gd name="connsiteY4" fmla="*/ 0 h 6857998"/>
              <a:gd name="connsiteX0" fmla="*/ 2482758 w 5839784"/>
              <a:gd name="connsiteY0" fmla="*/ 10951 h 6857998"/>
              <a:gd name="connsiteX1" fmla="*/ 5839784 w 5839784"/>
              <a:gd name="connsiteY1" fmla="*/ 0 h 6857998"/>
              <a:gd name="connsiteX2" fmla="*/ 5839784 w 5839784"/>
              <a:gd name="connsiteY2" fmla="*/ 6857998 h 6857998"/>
              <a:gd name="connsiteX3" fmla="*/ 0 w 5839784"/>
              <a:gd name="connsiteY3" fmla="*/ 6856093 h 6857998"/>
              <a:gd name="connsiteX4" fmla="*/ 2482758 w 5839784"/>
              <a:gd name="connsiteY4" fmla="*/ 10951 h 6857998"/>
              <a:gd name="connsiteX0" fmla="*/ 2495565 w 5839784"/>
              <a:gd name="connsiteY0" fmla="*/ 0 h 6857998"/>
              <a:gd name="connsiteX1" fmla="*/ 5839784 w 5839784"/>
              <a:gd name="connsiteY1" fmla="*/ 0 h 6857998"/>
              <a:gd name="connsiteX2" fmla="*/ 5839784 w 5839784"/>
              <a:gd name="connsiteY2" fmla="*/ 6857998 h 6857998"/>
              <a:gd name="connsiteX3" fmla="*/ 0 w 5839784"/>
              <a:gd name="connsiteY3" fmla="*/ 6856093 h 6857998"/>
              <a:gd name="connsiteX4" fmla="*/ 2495565 w 5839784"/>
              <a:gd name="connsiteY4" fmla="*/ 0 h 6857998"/>
              <a:gd name="connsiteX0" fmla="*/ 2328480 w 5672699"/>
              <a:gd name="connsiteY0" fmla="*/ 0 h 6857998"/>
              <a:gd name="connsiteX1" fmla="*/ 5672699 w 5672699"/>
              <a:gd name="connsiteY1" fmla="*/ 0 h 6857998"/>
              <a:gd name="connsiteX2" fmla="*/ 5672699 w 5672699"/>
              <a:gd name="connsiteY2" fmla="*/ 6857998 h 6857998"/>
              <a:gd name="connsiteX3" fmla="*/ 0 w 5672699"/>
              <a:gd name="connsiteY3" fmla="*/ 6856093 h 6857998"/>
              <a:gd name="connsiteX4" fmla="*/ 2328480 w 5672699"/>
              <a:gd name="connsiteY4" fmla="*/ 0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72699" h="6857998">
                <a:moveTo>
                  <a:pt x="2328480" y="0"/>
                </a:moveTo>
                <a:lnTo>
                  <a:pt x="5672699" y="0"/>
                </a:lnTo>
                <a:lnTo>
                  <a:pt x="5672699" y="6857998"/>
                </a:lnTo>
                <a:lnTo>
                  <a:pt x="0" y="6856093"/>
                </a:lnTo>
                <a:lnTo>
                  <a:pt x="232848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682B5E-DA92-4CCD-B555-2F334ADCB0BE}"/>
              </a:ext>
            </a:extLst>
          </p:cNvPr>
          <p:cNvSpPr>
            <a:spLocks noGrp="1"/>
          </p:cNvSpPr>
          <p:nvPr>
            <p:ph type="title"/>
          </p:nvPr>
        </p:nvSpPr>
        <p:spPr>
          <a:xfrm>
            <a:off x="416796" y="832268"/>
            <a:ext cx="3532206" cy="3569822"/>
          </a:xfrm>
        </p:spPr>
        <p:txBody>
          <a:bodyPr anchor="t">
            <a:normAutofit/>
          </a:bodyPr>
          <a:lstStyle/>
          <a:p>
            <a:r>
              <a:rPr lang="en-US" sz="5400" dirty="0"/>
              <a:t>Overall focus</a:t>
            </a:r>
          </a:p>
        </p:txBody>
      </p:sp>
      <p:cxnSp>
        <p:nvCxnSpPr>
          <p:cNvPr id="13" name="Straight Connector 12">
            <a:extLst>
              <a:ext uri="{FF2B5EF4-FFF2-40B4-BE49-F238E27FC236}">
                <a16:creationId xmlns:a16="http://schemas.microsoft.com/office/drawing/2014/main" id="{F1CEFB97-33B1-4F90-A6B8-EAA26EEA1E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793" y="4305300"/>
            <a:ext cx="4515220" cy="25527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48C5B984-0666-46EB-893C-A856DAD51D8A}"/>
              </a:ext>
            </a:extLst>
          </p:cNvPr>
          <p:cNvGraphicFramePr>
            <a:graphicFrameLocks noGrp="1"/>
          </p:cNvGraphicFramePr>
          <p:nvPr>
            <p:ph idx="1"/>
            <p:extLst>
              <p:ext uri="{D42A27DB-BD31-4B8C-83A1-F6EECF244321}">
                <p14:modId xmlns:p14="http://schemas.microsoft.com/office/powerpoint/2010/main" val="1813837823"/>
              </p:ext>
            </p:extLst>
          </p:nvPr>
        </p:nvGraphicFramePr>
        <p:xfrm>
          <a:off x="5146923" y="832268"/>
          <a:ext cx="6289466" cy="51469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98686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4" name="Straight Connector 103">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118" name="Rectangle 117">
            <a:extLst>
              <a:ext uri="{FF2B5EF4-FFF2-40B4-BE49-F238E27FC236}">
                <a16:creationId xmlns:a16="http://schemas.microsoft.com/office/drawing/2014/main" id="{4C3AE215-2B17-4D24-97E0-743C15B74B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a:extLst>
              <a:ext uri="{FF2B5EF4-FFF2-40B4-BE49-F238E27FC236}">
                <a16:creationId xmlns:a16="http://schemas.microsoft.com/office/drawing/2014/main" id="{44D8156F-652F-4CDF-8FF6-30554A74F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49100"/>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C7F2C8-ED67-48AF-BC98-A08EAB9E744F}"/>
              </a:ext>
            </a:extLst>
          </p:cNvPr>
          <p:cNvSpPr>
            <a:spLocks noGrp="1"/>
          </p:cNvSpPr>
          <p:nvPr>
            <p:ph type="title"/>
          </p:nvPr>
        </p:nvSpPr>
        <p:spPr>
          <a:xfrm>
            <a:off x="1225589" y="4954954"/>
            <a:ext cx="4328185" cy="1480410"/>
          </a:xfrm>
        </p:spPr>
        <p:txBody>
          <a:bodyPr vert="horz" lIns="91440" tIns="45720" rIns="91440" bIns="45720" rtlCol="0" anchor="b">
            <a:normAutofit/>
          </a:bodyPr>
          <a:lstStyle/>
          <a:p>
            <a:pPr algn="ctr"/>
            <a:r>
              <a:rPr lang="en-US" sz="4000" dirty="0"/>
              <a:t>Medical </a:t>
            </a:r>
            <a:br>
              <a:rPr lang="en-US" sz="4000" dirty="0"/>
            </a:br>
            <a:r>
              <a:rPr lang="en-US" sz="4000" dirty="0"/>
              <a:t>camps</a:t>
            </a:r>
          </a:p>
        </p:txBody>
      </p:sp>
      <p:pic>
        <p:nvPicPr>
          <p:cNvPr id="7170" name="Picture 2" descr="HSP-Medical-Camps – United Rudra Foundation">
            <a:extLst>
              <a:ext uri="{FF2B5EF4-FFF2-40B4-BE49-F238E27FC236}">
                <a16:creationId xmlns:a16="http://schemas.microsoft.com/office/drawing/2014/main" id="{5216F28D-2E58-4D4A-8B3D-083CA79B906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404" r="27059" b="3"/>
          <a:stretch/>
        </p:blipFill>
        <p:spPr bwMode="auto">
          <a:xfrm>
            <a:off x="-1" y="-7175"/>
            <a:ext cx="4055363" cy="4863450"/>
          </a:xfrm>
          <a:prstGeom prst="rect">
            <a:avLst/>
          </a:prstGeom>
          <a:noFill/>
          <a:extLst>
            <a:ext uri="{909E8E84-426E-40DD-AFC4-6F175D3DCCD1}">
              <a14:hiddenFill xmlns:a14="http://schemas.microsoft.com/office/drawing/2010/main">
                <a:solidFill>
                  <a:srgbClr val="FFFFFF"/>
                </a:solidFill>
              </a14:hiddenFill>
            </a:ext>
          </a:extLst>
        </p:spPr>
      </p:pic>
      <p:cxnSp>
        <p:nvCxnSpPr>
          <p:cNvPr id="122" name="Straight Connector 121">
            <a:extLst>
              <a:ext uri="{FF2B5EF4-FFF2-40B4-BE49-F238E27FC236}">
                <a16:creationId xmlns:a16="http://schemas.microsoft.com/office/drawing/2014/main" id="{C180AB13-A980-4871-BC2B-2585312BA3A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4849100"/>
            <a:ext cx="3309581" cy="5281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7172" name="Picture 4" descr="Mobile Medical Camps">
            <a:extLst>
              <a:ext uri="{FF2B5EF4-FFF2-40B4-BE49-F238E27FC236}">
                <a16:creationId xmlns:a16="http://schemas.microsoft.com/office/drawing/2014/main" id="{E3839438-4FFA-4A95-A419-2F7E7BD9574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075" r="37790" b="-1"/>
          <a:stretch/>
        </p:blipFill>
        <p:spPr bwMode="auto">
          <a:xfrm>
            <a:off x="4046654" y="-7175"/>
            <a:ext cx="4089985" cy="486345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Medical camps travel to rural areas inundated by Kerala flooding -  Embracing The World">
            <a:extLst>
              <a:ext uri="{FF2B5EF4-FFF2-40B4-BE49-F238E27FC236}">
                <a16:creationId xmlns:a16="http://schemas.microsoft.com/office/drawing/2014/main" id="{6086B1E0-7598-4C21-BCAD-1203E5A63A1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9830" r="34175" b="2"/>
          <a:stretch/>
        </p:blipFill>
        <p:spPr bwMode="auto">
          <a:xfrm>
            <a:off x="8126648" y="-7175"/>
            <a:ext cx="4095235" cy="4863450"/>
          </a:xfrm>
          <a:prstGeom prst="rect">
            <a:avLst/>
          </a:prstGeom>
          <a:noFill/>
          <a:extLst>
            <a:ext uri="{909E8E84-426E-40DD-AFC4-6F175D3DCCD1}">
              <a14:hiddenFill xmlns:a14="http://schemas.microsoft.com/office/drawing/2010/main">
                <a:solidFill>
                  <a:srgbClr val="FFFFFF"/>
                </a:solidFill>
              </a14:hiddenFill>
            </a:ext>
          </a:extLst>
        </p:spPr>
      </p:pic>
      <p:cxnSp>
        <p:nvCxnSpPr>
          <p:cNvPr id="124" name="Straight Connector 123">
            <a:extLst>
              <a:ext uri="{FF2B5EF4-FFF2-40B4-BE49-F238E27FC236}">
                <a16:creationId xmlns:a16="http://schemas.microsoft.com/office/drawing/2014/main" id="{715ECFBE-BA94-4D5D-B749-A116517967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864221" y="4849100"/>
            <a:ext cx="3327780" cy="52811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8987984C-1057-426F-B56A-251ECA3E5E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0990" y="4849100"/>
            <a:ext cx="2648592"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B6A69ED3-01B9-44AA-8590-9251F407EF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95230" y="5834655"/>
            <a:ext cx="4296771" cy="102334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071F56D8-800C-481C-9492-1F206F5A0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283588" y="4849100"/>
            <a:ext cx="1460311" cy="20089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63" name="Content Placeholder 2">
            <a:extLst>
              <a:ext uri="{FF2B5EF4-FFF2-40B4-BE49-F238E27FC236}">
                <a16:creationId xmlns:a16="http://schemas.microsoft.com/office/drawing/2014/main" id="{7D11CB47-3C99-4871-9136-2E4707A44192}"/>
              </a:ext>
            </a:extLst>
          </p:cNvPr>
          <p:cNvSpPr>
            <a:spLocks noGrp="1"/>
          </p:cNvSpPr>
          <p:nvPr>
            <p:ph idx="1"/>
          </p:nvPr>
        </p:nvSpPr>
        <p:spPr>
          <a:xfrm>
            <a:off x="5765301" y="5151311"/>
            <a:ext cx="4952061" cy="1503056"/>
          </a:xfrm>
        </p:spPr>
        <p:txBody>
          <a:bodyPr>
            <a:normAutofit fontScale="92500" lnSpcReduction="20000"/>
          </a:bodyPr>
          <a:lstStyle/>
          <a:p>
            <a:r>
              <a:rPr lang="en-US" dirty="0"/>
              <a:t>Install camps near the 20 locations of the hospital</a:t>
            </a:r>
          </a:p>
          <a:p>
            <a:r>
              <a:rPr lang="en-US" dirty="0"/>
              <a:t>Travel every weekends to these regions</a:t>
            </a:r>
          </a:p>
          <a:p>
            <a:r>
              <a:rPr lang="en-US" dirty="0"/>
              <a:t>Remain in that location for a month</a:t>
            </a:r>
          </a:p>
        </p:txBody>
      </p:sp>
    </p:spTree>
    <p:extLst>
      <p:ext uri="{BB962C8B-B14F-4D97-AF65-F5344CB8AC3E}">
        <p14:creationId xmlns:p14="http://schemas.microsoft.com/office/powerpoint/2010/main" val="88826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80DDC9-396D-4150-AA73-D3D86B1770FB}"/>
              </a:ext>
            </a:extLst>
          </p:cNvPr>
          <p:cNvSpPr>
            <a:spLocks noGrp="1"/>
          </p:cNvSpPr>
          <p:nvPr>
            <p:ph type="title"/>
          </p:nvPr>
        </p:nvSpPr>
        <p:spPr>
          <a:xfrm>
            <a:off x="6700958" y="1564171"/>
            <a:ext cx="4830052" cy="1705617"/>
          </a:xfrm>
        </p:spPr>
        <p:txBody>
          <a:bodyPr>
            <a:normAutofit/>
          </a:bodyPr>
          <a:lstStyle/>
          <a:p>
            <a:r>
              <a:rPr lang="en-US" dirty="0"/>
              <a:t>1</a:t>
            </a:r>
            <a:r>
              <a:rPr lang="en-US" baseline="30000" dirty="0"/>
              <a:t>st</a:t>
            </a:r>
            <a:r>
              <a:rPr lang="en-US" dirty="0"/>
              <a:t> weekend: Introduction</a:t>
            </a:r>
          </a:p>
        </p:txBody>
      </p:sp>
      <p:sp>
        <p:nvSpPr>
          <p:cNvPr id="73" name="Rectangle 23">
            <a:extLst>
              <a:ext uri="{FF2B5EF4-FFF2-40B4-BE49-F238E27FC236}">
                <a16:creationId xmlns:a16="http://schemas.microsoft.com/office/drawing/2014/main" id="{4CFFC8CC-8357-4EAE-8DE4-28B285E7F6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5979"/>
            <a:ext cx="4906370" cy="6869953"/>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0885" h="6869951">
                <a:moveTo>
                  <a:pt x="1754909" y="0"/>
                </a:moveTo>
                <a:lnTo>
                  <a:pt x="6430885" y="11953"/>
                </a:lnTo>
                <a:lnTo>
                  <a:pt x="6430885" y="6869951"/>
                </a:lnTo>
                <a:lnTo>
                  <a:pt x="0" y="6869951"/>
                </a:lnTo>
                <a:lnTo>
                  <a:pt x="1754909"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5" name="Straight Connector 74">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2941093" y="-5979"/>
            <a:ext cx="2549950" cy="686397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8194" name="Picture 2" descr="Everything You Should Know About Preventing Cataracts - Downtown Eyes">
            <a:extLst>
              <a:ext uri="{FF2B5EF4-FFF2-40B4-BE49-F238E27FC236}">
                <a16:creationId xmlns:a16="http://schemas.microsoft.com/office/drawing/2014/main" id="{5FFF46AF-780D-4E3F-B4ED-BD2628536B1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0" y="1143001"/>
            <a:ext cx="6327111" cy="4745333"/>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BB7E3F2-620E-4BB3-801C-D709C3170EEC}"/>
              </a:ext>
            </a:extLst>
          </p:cNvPr>
          <p:cNvSpPr>
            <a:spLocks noGrp="1"/>
          </p:cNvSpPr>
          <p:nvPr>
            <p:ph idx="1"/>
          </p:nvPr>
        </p:nvSpPr>
        <p:spPr>
          <a:xfrm>
            <a:off x="6700958" y="3588213"/>
            <a:ext cx="4830052" cy="1919236"/>
          </a:xfrm>
        </p:spPr>
        <p:txBody>
          <a:bodyPr>
            <a:normAutofit/>
          </a:bodyPr>
          <a:lstStyle/>
          <a:p>
            <a:pPr marL="0" indent="0">
              <a:buNone/>
            </a:pPr>
            <a:r>
              <a:rPr lang="en-US" dirty="0"/>
              <a:t>Explain cataracts and the phenomenon</a:t>
            </a:r>
          </a:p>
          <a:p>
            <a:pPr marL="0" indent="0">
              <a:buNone/>
            </a:pPr>
            <a:r>
              <a:rPr lang="en-US" dirty="0"/>
              <a:t>Counsel parents to look for cataracts</a:t>
            </a:r>
          </a:p>
          <a:p>
            <a:pPr marL="0" indent="0">
              <a:buNone/>
            </a:pPr>
            <a:r>
              <a:rPr lang="en-US" dirty="0"/>
              <a:t>Links to cataracts: diet, genes, etc.</a:t>
            </a:r>
          </a:p>
          <a:p>
            <a:pPr marL="0" indent="0">
              <a:buNone/>
            </a:pPr>
            <a:endParaRPr lang="en-US" dirty="0"/>
          </a:p>
        </p:txBody>
      </p:sp>
    </p:spTree>
    <p:extLst>
      <p:ext uri="{BB962C8B-B14F-4D97-AF65-F5344CB8AC3E}">
        <p14:creationId xmlns:p14="http://schemas.microsoft.com/office/powerpoint/2010/main" val="683182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80DDC9-396D-4150-AA73-D3D86B1770FB}"/>
              </a:ext>
            </a:extLst>
          </p:cNvPr>
          <p:cNvSpPr>
            <a:spLocks noGrp="1"/>
          </p:cNvSpPr>
          <p:nvPr>
            <p:ph type="title"/>
          </p:nvPr>
        </p:nvSpPr>
        <p:spPr>
          <a:xfrm>
            <a:off x="515111" y="1479604"/>
            <a:ext cx="4529138" cy="1671639"/>
          </a:xfrm>
        </p:spPr>
        <p:txBody>
          <a:bodyPr>
            <a:normAutofit/>
          </a:bodyPr>
          <a:lstStyle/>
          <a:p>
            <a:r>
              <a:rPr lang="en-US" dirty="0"/>
              <a:t>2</a:t>
            </a:r>
            <a:r>
              <a:rPr lang="en-US" baseline="30000" dirty="0"/>
              <a:t>nd</a:t>
            </a:r>
            <a:r>
              <a:rPr lang="en-US" dirty="0"/>
              <a:t> weekend: diet</a:t>
            </a:r>
          </a:p>
        </p:txBody>
      </p:sp>
      <p:sp>
        <p:nvSpPr>
          <p:cNvPr id="3" name="Content Placeholder 2">
            <a:extLst>
              <a:ext uri="{FF2B5EF4-FFF2-40B4-BE49-F238E27FC236}">
                <a16:creationId xmlns:a16="http://schemas.microsoft.com/office/drawing/2014/main" id="{8BB7E3F2-620E-4BB3-801C-D709C3170EEC}"/>
              </a:ext>
            </a:extLst>
          </p:cNvPr>
          <p:cNvSpPr>
            <a:spLocks noGrp="1"/>
          </p:cNvSpPr>
          <p:nvPr>
            <p:ph idx="1"/>
          </p:nvPr>
        </p:nvSpPr>
        <p:spPr>
          <a:xfrm>
            <a:off x="577023" y="3546526"/>
            <a:ext cx="4405314" cy="1888384"/>
          </a:xfrm>
        </p:spPr>
        <p:txBody>
          <a:bodyPr>
            <a:normAutofit/>
          </a:bodyPr>
          <a:lstStyle/>
          <a:p>
            <a:pPr marL="0" indent="0">
              <a:buNone/>
            </a:pPr>
            <a:r>
              <a:rPr lang="en-US" dirty="0"/>
              <a:t>Awareness about Bangladeshi diet</a:t>
            </a:r>
          </a:p>
          <a:p>
            <a:pPr marL="0" indent="0">
              <a:buNone/>
            </a:pPr>
            <a:r>
              <a:rPr lang="en-US" dirty="0"/>
              <a:t>Research healthy vendors</a:t>
            </a:r>
          </a:p>
          <a:p>
            <a:pPr marL="0" indent="0">
              <a:buNone/>
            </a:pPr>
            <a:r>
              <a:rPr lang="en-US" dirty="0"/>
              <a:t>Food recommendation based on the dietary guidelines of Bangladesh</a:t>
            </a:r>
          </a:p>
          <a:p>
            <a:endParaRPr lang="en-US" dirty="0"/>
          </a:p>
        </p:txBody>
      </p:sp>
      <p:cxnSp>
        <p:nvCxnSpPr>
          <p:cNvPr id="73" name="Straight Connector 72">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430398" y="-1"/>
            <a:ext cx="2559923"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1874503-FE8B-408C-ABAF-2B72BAC296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741182" y="0"/>
            <a:ext cx="725518"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9218" name="Picture 2">
            <a:extLst>
              <a:ext uri="{FF2B5EF4-FFF2-40B4-BE49-F238E27FC236}">
                <a16:creationId xmlns:a16="http://schemas.microsoft.com/office/drawing/2014/main" id="{97C289A9-15EE-483F-81CC-8454EB48CA2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559360" y="918343"/>
            <a:ext cx="6632640" cy="5256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127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5B8092E2-D77A-4CE6-BB2D-6269784456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D02CD835-4B0F-45D6-9B85-B049A1005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3D572A-0057-4383-AFA8-43CCEA5B26C4}"/>
              </a:ext>
            </a:extLst>
          </p:cNvPr>
          <p:cNvSpPr>
            <a:spLocks noGrp="1"/>
          </p:cNvSpPr>
          <p:nvPr>
            <p:ph type="title"/>
          </p:nvPr>
        </p:nvSpPr>
        <p:spPr>
          <a:xfrm>
            <a:off x="1129553" y="511309"/>
            <a:ext cx="9577116" cy="1221957"/>
          </a:xfrm>
        </p:spPr>
        <p:txBody>
          <a:bodyPr anchor="ctr">
            <a:normAutofit/>
          </a:bodyPr>
          <a:lstStyle/>
          <a:p>
            <a:r>
              <a:rPr lang="en-US" dirty="0"/>
              <a:t>Introduction</a:t>
            </a:r>
          </a:p>
        </p:txBody>
      </p:sp>
      <p:cxnSp>
        <p:nvCxnSpPr>
          <p:cNvPr id="75" name="Straight Connector 74">
            <a:extLst>
              <a:ext uri="{FF2B5EF4-FFF2-40B4-BE49-F238E27FC236}">
                <a16:creationId xmlns:a16="http://schemas.microsoft.com/office/drawing/2014/main" id="{7971A1EC-5980-40B2-973F-0D3D6630DB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0049A56-C4C2-4C0F-9F4F-D0E34391D96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7D02BE56-7EB5-4E62-B6E2-1C49E470A9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E8CA635-F1C1-4AEC-8CA6-F084EC17B150}"/>
              </a:ext>
            </a:extLst>
          </p:cNvPr>
          <p:cNvSpPr>
            <a:spLocks noGrp="1"/>
          </p:cNvSpPr>
          <p:nvPr>
            <p:ph idx="1"/>
          </p:nvPr>
        </p:nvSpPr>
        <p:spPr>
          <a:xfrm>
            <a:off x="1129553" y="2420471"/>
            <a:ext cx="5479065" cy="3884410"/>
          </a:xfrm>
        </p:spPr>
        <p:txBody>
          <a:bodyPr anchor="ctr">
            <a:normAutofit/>
          </a:bodyPr>
          <a:lstStyle/>
          <a:p>
            <a:r>
              <a:rPr lang="en-US" dirty="0"/>
              <a:t>Founded by philanthropist M. A. </a:t>
            </a:r>
            <a:r>
              <a:rPr lang="en-US" dirty="0" err="1"/>
              <a:t>Ispahani</a:t>
            </a:r>
            <a:r>
              <a:rPr lang="en-US" dirty="0"/>
              <a:t> in 1960 in Bangladesh</a:t>
            </a:r>
          </a:p>
          <a:p>
            <a:r>
              <a:rPr lang="en-US" dirty="0"/>
              <a:t>“Not for Profit” hospital</a:t>
            </a:r>
          </a:p>
          <a:p>
            <a:r>
              <a:rPr lang="en-US" dirty="0"/>
              <a:t>Provide quality eye care for all walks of life</a:t>
            </a:r>
          </a:p>
          <a:p>
            <a:r>
              <a:rPr lang="en-US" dirty="0"/>
              <a:t>Team of over 1200 people and 300 full-time doctors</a:t>
            </a:r>
          </a:p>
        </p:txBody>
      </p:sp>
      <p:pic>
        <p:nvPicPr>
          <p:cNvPr id="2050" name="Picture 2" descr="Mirza Ahmad Ispahani - Wikipedia">
            <a:extLst>
              <a:ext uri="{FF2B5EF4-FFF2-40B4-BE49-F238E27FC236}">
                <a16:creationId xmlns:a16="http://schemas.microsoft.com/office/drawing/2014/main" id="{A63B61D9-A8D5-4805-9A9D-D7B0FA98BAE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69" b="2586"/>
          <a:stretch/>
        </p:blipFill>
        <p:spPr bwMode="auto">
          <a:xfrm>
            <a:off x="7225552" y="1995117"/>
            <a:ext cx="4966447" cy="4862884"/>
          </a:xfrm>
          <a:prstGeom prst="rect">
            <a:avLst/>
          </a:prstGeom>
          <a:noFill/>
          <a:extLst>
            <a:ext uri="{909E8E84-426E-40DD-AFC4-6F175D3DCCD1}">
              <a14:hiddenFill xmlns:a14="http://schemas.microsoft.com/office/drawing/2010/main">
                <a:solidFill>
                  <a:srgbClr val="FFFFFF"/>
                </a:solidFill>
              </a14:hiddenFill>
            </a:ext>
          </a:extLst>
        </p:spPr>
      </p:pic>
      <p:cxnSp>
        <p:nvCxnSpPr>
          <p:cNvPr id="81" name="Straight Connector 80">
            <a:extLst>
              <a:ext uri="{FF2B5EF4-FFF2-40B4-BE49-F238E27FC236}">
                <a16:creationId xmlns:a16="http://schemas.microsoft.com/office/drawing/2014/main" id="{C4595B06-EDA5-4E45-BED4-7891E7E0CD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D79C9A5D-F572-476A-99A9-700077150B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59592DA5-68A4-46A6-90EA-F0304FF8E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80249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22171661-0838-4942-A149-8C1B78926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23">
            <a:extLst>
              <a:ext uri="{FF2B5EF4-FFF2-40B4-BE49-F238E27FC236}">
                <a16:creationId xmlns:a16="http://schemas.microsoft.com/office/drawing/2014/main" id="{5C569A89-4BBD-4E62-9A37-D553FBF9F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91895" y="-11953"/>
            <a:ext cx="8600105" cy="6869953"/>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985167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985167 w 6430885"/>
              <a:gd name="connsiteY4" fmla="*/ 0 h 6869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0885" h="6869951">
                <a:moveTo>
                  <a:pt x="985167" y="0"/>
                </a:moveTo>
                <a:lnTo>
                  <a:pt x="6430885" y="11953"/>
                </a:lnTo>
                <a:lnTo>
                  <a:pt x="6430885" y="6869951"/>
                </a:lnTo>
                <a:lnTo>
                  <a:pt x="0" y="6869951"/>
                </a:lnTo>
                <a:lnTo>
                  <a:pt x="985167"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80DDC9-396D-4150-AA73-D3D86B1770FB}"/>
              </a:ext>
            </a:extLst>
          </p:cNvPr>
          <p:cNvSpPr>
            <a:spLocks noGrp="1"/>
          </p:cNvSpPr>
          <p:nvPr>
            <p:ph type="title"/>
          </p:nvPr>
        </p:nvSpPr>
        <p:spPr>
          <a:xfrm>
            <a:off x="6205967" y="1387050"/>
            <a:ext cx="5551668" cy="1671638"/>
          </a:xfrm>
        </p:spPr>
        <p:txBody>
          <a:bodyPr>
            <a:normAutofit/>
          </a:bodyPr>
          <a:lstStyle/>
          <a:p>
            <a:r>
              <a:rPr lang="en-US" dirty="0"/>
              <a:t>3</a:t>
            </a:r>
            <a:r>
              <a:rPr lang="en-US" baseline="30000" dirty="0"/>
              <a:t>RD</a:t>
            </a:r>
            <a:r>
              <a:rPr lang="en-US" dirty="0"/>
              <a:t> weekend: FREE-CHECKUPS</a:t>
            </a:r>
          </a:p>
        </p:txBody>
      </p:sp>
      <p:cxnSp>
        <p:nvCxnSpPr>
          <p:cNvPr id="139" name="Straight Connector 138">
            <a:extLst>
              <a:ext uri="{FF2B5EF4-FFF2-40B4-BE49-F238E27FC236}">
                <a16:creationId xmlns:a16="http://schemas.microsoft.com/office/drawing/2014/main" id="{BB04A404-AF1E-4EC9-AF7D-46C68BFCEB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2890239" y="1"/>
            <a:ext cx="2499667" cy="685799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BB7E3F2-620E-4BB3-801C-D709C3170EEC}"/>
              </a:ext>
            </a:extLst>
          </p:cNvPr>
          <p:cNvSpPr>
            <a:spLocks noGrp="1"/>
          </p:cNvSpPr>
          <p:nvPr>
            <p:ph idx="1"/>
          </p:nvPr>
        </p:nvSpPr>
        <p:spPr>
          <a:xfrm>
            <a:off x="6091562" y="3423023"/>
            <a:ext cx="5659840" cy="2416921"/>
          </a:xfrm>
        </p:spPr>
        <p:txBody>
          <a:bodyPr anchor="t">
            <a:normAutofit/>
          </a:bodyPr>
          <a:lstStyle/>
          <a:p>
            <a:pPr marL="0" indent="0">
              <a:buNone/>
            </a:pPr>
            <a:r>
              <a:rPr lang="en-US" sz="2700"/>
              <a:t>Provide free check-ups</a:t>
            </a:r>
          </a:p>
          <a:p>
            <a:pPr marL="0" indent="0">
              <a:buNone/>
            </a:pPr>
            <a:r>
              <a:rPr lang="en-US" sz="2700"/>
              <a:t>Utilize mobile ambulances for immediate treatments</a:t>
            </a:r>
          </a:p>
          <a:p>
            <a:pPr marL="0" indent="0">
              <a:buNone/>
            </a:pPr>
            <a:r>
              <a:rPr lang="en-US" sz="2700"/>
              <a:t>Offer resources from the Ispahani hospitals</a:t>
            </a:r>
          </a:p>
          <a:p>
            <a:endParaRPr lang="en-US" dirty="0"/>
          </a:p>
        </p:txBody>
      </p:sp>
      <p:pic>
        <p:nvPicPr>
          <p:cNvPr id="5" name="Picture 4">
            <a:extLst>
              <a:ext uri="{FF2B5EF4-FFF2-40B4-BE49-F238E27FC236}">
                <a16:creationId xmlns:a16="http://schemas.microsoft.com/office/drawing/2014/main" id="{96C8EE79-3C35-42A7-A043-166C0BBA8067}"/>
              </a:ext>
            </a:extLst>
          </p:cNvPr>
          <p:cNvPicPr>
            <a:picLocks noChangeAspect="1"/>
          </p:cNvPicPr>
          <p:nvPr/>
        </p:nvPicPr>
        <p:blipFill>
          <a:blip r:embed="rId3"/>
          <a:stretch>
            <a:fillRect/>
          </a:stretch>
        </p:blipFill>
        <p:spPr>
          <a:xfrm>
            <a:off x="339752" y="3220413"/>
            <a:ext cx="4771450" cy="3456741"/>
          </a:xfrm>
          <a:prstGeom prst="rect">
            <a:avLst/>
          </a:prstGeom>
        </p:spPr>
      </p:pic>
      <p:pic>
        <p:nvPicPr>
          <p:cNvPr id="6" name="Picture 6" descr="A picture containing text&#10;&#10;Description automatically generated">
            <a:extLst>
              <a:ext uri="{FF2B5EF4-FFF2-40B4-BE49-F238E27FC236}">
                <a16:creationId xmlns:a16="http://schemas.microsoft.com/office/drawing/2014/main" id="{42B12631-F2E0-4EDC-84BB-C8BEB991D969}"/>
              </a:ext>
            </a:extLst>
          </p:cNvPr>
          <p:cNvPicPr>
            <a:picLocks noChangeAspect="1"/>
          </p:cNvPicPr>
          <p:nvPr/>
        </p:nvPicPr>
        <p:blipFill>
          <a:blip r:embed="rId4"/>
          <a:stretch>
            <a:fillRect/>
          </a:stretch>
        </p:blipFill>
        <p:spPr>
          <a:xfrm>
            <a:off x="339558" y="304633"/>
            <a:ext cx="4668252" cy="2719470"/>
          </a:xfrm>
          <a:prstGeom prst="rect">
            <a:avLst/>
          </a:prstGeom>
        </p:spPr>
      </p:pic>
    </p:spTree>
    <p:extLst>
      <p:ext uri="{BB962C8B-B14F-4D97-AF65-F5344CB8AC3E}">
        <p14:creationId xmlns:p14="http://schemas.microsoft.com/office/powerpoint/2010/main" val="7714502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5B8092E2-D77A-4CE6-BB2D-6269784456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D02CD835-4B0F-45D6-9B85-B049A1005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80DDC9-396D-4150-AA73-D3D86B1770FB}"/>
              </a:ext>
            </a:extLst>
          </p:cNvPr>
          <p:cNvSpPr>
            <a:spLocks noGrp="1"/>
          </p:cNvSpPr>
          <p:nvPr>
            <p:ph type="title"/>
          </p:nvPr>
        </p:nvSpPr>
        <p:spPr>
          <a:xfrm>
            <a:off x="1129553" y="511309"/>
            <a:ext cx="10584330" cy="1221957"/>
          </a:xfrm>
        </p:spPr>
        <p:txBody>
          <a:bodyPr anchor="ctr">
            <a:normAutofit/>
          </a:bodyPr>
          <a:lstStyle/>
          <a:p>
            <a:r>
              <a:rPr lang="en-US" sz="3600" dirty="0"/>
              <a:t>4</a:t>
            </a:r>
            <a:r>
              <a:rPr lang="en-US" sz="3600" baseline="30000" dirty="0"/>
              <a:t>th</a:t>
            </a:r>
            <a:r>
              <a:rPr lang="en-US" sz="3600" dirty="0"/>
              <a:t> weekend: medical record collection</a:t>
            </a:r>
          </a:p>
        </p:txBody>
      </p:sp>
      <p:cxnSp>
        <p:nvCxnSpPr>
          <p:cNvPr id="194" name="Straight Connector 193">
            <a:extLst>
              <a:ext uri="{FF2B5EF4-FFF2-40B4-BE49-F238E27FC236}">
                <a16:creationId xmlns:a16="http://schemas.microsoft.com/office/drawing/2014/main" id="{7971A1EC-5980-40B2-973F-0D3D6630DB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B0049A56-C4C2-4C0F-9F4F-D0E34391D96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7D02BE56-7EB5-4E62-B6E2-1C49E470A9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BB7E3F2-620E-4BB3-801C-D709C3170EEC}"/>
              </a:ext>
            </a:extLst>
          </p:cNvPr>
          <p:cNvSpPr>
            <a:spLocks noGrp="1"/>
          </p:cNvSpPr>
          <p:nvPr>
            <p:ph idx="1"/>
          </p:nvPr>
        </p:nvSpPr>
        <p:spPr>
          <a:xfrm>
            <a:off x="1129553" y="2752067"/>
            <a:ext cx="5479065" cy="3884410"/>
          </a:xfrm>
        </p:spPr>
        <p:txBody>
          <a:bodyPr anchor="ctr">
            <a:normAutofit/>
          </a:bodyPr>
          <a:lstStyle/>
          <a:p>
            <a:pPr marL="0" indent="0">
              <a:buNone/>
            </a:pPr>
            <a:r>
              <a:rPr lang="en-US" sz="3200" dirty="0"/>
              <a:t>Collect family medical record</a:t>
            </a:r>
          </a:p>
          <a:p>
            <a:pPr marL="0" indent="0">
              <a:buNone/>
            </a:pPr>
            <a:r>
              <a:rPr lang="en-US" sz="3200" dirty="0"/>
              <a:t>Study the pattern by digitizing</a:t>
            </a:r>
          </a:p>
          <a:p>
            <a:pPr marL="0" indent="0">
              <a:buNone/>
            </a:pPr>
            <a:r>
              <a:rPr lang="en-US" sz="3200" dirty="0"/>
              <a:t>Prevent the disease at birth</a:t>
            </a:r>
          </a:p>
          <a:p>
            <a:endParaRPr lang="en-US" dirty="0"/>
          </a:p>
        </p:txBody>
      </p:sp>
      <p:cxnSp>
        <p:nvCxnSpPr>
          <p:cNvPr id="197" name="Straight Connector 196">
            <a:extLst>
              <a:ext uri="{FF2B5EF4-FFF2-40B4-BE49-F238E27FC236}">
                <a16:creationId xmlns:a16="http://schemas.microsoft.com/office/drawing/2014/main" id="{C4595B06-EDA5-4E45-BED4-7891E7E0CD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D79C9A5D-F572-476A-99A9-700077150B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59592DA5-68A4-46A6-90EA-F0304FF8E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9218" name="Picture 2" descr="The Importance of Your Medical Record">
            <a:extLst>
              <a:ext uri="{FF2B5EF4-FFF2-40B4-BE49-F238E27FC236}">
                <a16:creationId xmlns:a16="http://schemas.microsoft.com/office/drawing/2014/main" id="{DA8732A3-668E-4FF4-98D3-09E81D0ACF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2062" y="2002988"/>
            <a:ext cx="5339938" cy="4862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5057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Map&#10;&#10;Description automatically generated">
            <a:extLst>
              <a:ext uri="{FF2B5EF4-FFF2-40B4-BE49-F238E27FC236}">
                <a16:creationId xmlns:a16="http://schemas.microsoft.com/office/drawing/2014/main" id="{DC34F859-487C-4E26-AF79-64540CB9394D}"/>
              </a:ext>
            </a:extLst>
          </p:cNvPr>
          <p:cNvPicPr>
            <a:picLocks noGrp="1" noChangeAspect="1"/>
          </p:cNvPicPr>
          <p:nvPr>
            <p:ph idx="1"/>
          </p:nvPr>
        </p:nvPicPr>
        <p:blipFill>
          <a:blip r:embed="rId2"/>
          <a:stretch>
            <a:fillRect/>
          </a:stretch>
        </p:blipFill>
        <p:spPr>
          <a:xfrm>
            <a:off x="3704312" y="335959"/>
            <a:ext cx="4783376" cy="6188877"/>
          </a:xfrm>
        </p:spPr>
      </p:pic>
    </p:spTree>
    <p:extLst>
      <p:ext uri="{BB962C8B-B14F-4D97-AF65-F5344CB8AC3E}">
        <p14:creationId xmlns:p14="http://schemas.microsoft.com/office/powerpoint/2010/main" val="3615799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3E0373C-BDE9-4FAA-892A-B226DD970D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23">
            <a:extLst>
              <a:ext uri="{FF2B5EF4-FFF2-40B4-BE49-F238E27FC236}">
                <a16:creationId xmlns:a16="http://schemas.microsoft.com/office/drawing/2014/main" id="{FC2BFFFF-16DA-434F-B48D-28B539690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5979"/>
            <a:ext cx="3448424" cy="6932218"/>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121508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215089 w 6125882"/>
              <a:gd name="connsiteY4" fmla="*/ 0 h 6857998"/>
              <a:gd name="connsiteX0" fmla="*/ 1222204 w 6132997"/>
              <a:gd name="connsiteY0" fmla="*/ 0 h 6881904"/>
              <a:gd name="connsiteX1" fmla="*/ 6132997 w 6132997"/>
              <a:gd name="connsiteY1" fmla="*/ 0 h 6881904"/>
              <a:gd name="connsiteX2" fmla="*/ 6132997 w 6132997"/>
              <a:gd name="connsiteY2" fmla="*/ 6857998 h 6881904"/>
              <a:gd name="connsiteX3" fmla="*/ 0 w 6132997"/>
              <a:gd name="connsiteY3" fmla="*/ 6881904 h 6881904"/>
              <a:gd name="connsiteX4" fmla="*/ 1222204 w 6132997"/>
              <a:gd name="connsiteY4" fmla="*/ 0 h 6881904"/>
              <a:gd name="connsiteX0" fmla="*/ 1348644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348644 w 6132997"/>
              <a:gd name="connsiteY4" fmla="*/ 0 h 6893857"/>
              <a:gd name="connsiteX0" fmla="*/ 1457021 w 6132997"/>
              <a:gd name="connsiteY0" fmla="*/ 0 h 6893857"/>
              <a:gd name="connsiteX1" fmla="*/ 6132997 w 6132997"/>
              <a:gd name="connsiteY1" fmla="*/ 11953 h 6893857"/>
              <a:gd name="connsiteX2" fmla="*/ 6132997 w 6132997"/>
              <a:gd name="connsiteY2" fmla="*/ 6869951 h 6893857"/>
              <a:gd name="connsiteX3" fmla="*/ 0 w 6132997"/>
              <a:gd name="connsiteY3" fmla="*/ 6893857 h 6893857"/>
              <a:gd name="connsiteX4" fmla="*/ 1457021 w 6132997"/>
              <a:gd name="connsiteY4" fmla="*/ 0 h 6893857"/>
              <a:gd name="connsiteX0" fmla="*/ 1754909 w 6430885"/>
              <a:gd name="connsiteY0" fmla="*/ 0 h 6869951"/>
              <a:gd name="connsiteX1" fmla="*/ 6430885 w 6430885"/>
              <a:gd name="connsiteY1" fmla="*/ 11953 h 6869951"/>
              <a:gd name="connsiteX2" fmla="*/ 6430885 w 6430885"/>
              <a:gd name="connsiteY2" fmla="*/ 6869951 h 6869951"/>
              <a:gd name="connsiteX3" fmla="*/ 0 w 6430885"/>
              <a:gd name="connsiteY3" fmla="*/ 6869951 h 6869951"/>
              <a:gd name="connsiteX4" fmla="*/ 1754909 w 6430885"/>
              <a:gd name="connsiteY4" fmla="*/ 0 h 6869951"/>
              <a:gd name="connsiteX0" fmla="*/ 2023235 w 6699211"/>
              <a:gd name="connsiteY0" fmla="*/ 0 h 6869951"/>
              <a:gd name="connsiteX1" fmla="*/ 6699211 w 6699211"/>
              <a:gd name="connsiteY1" fmla="*/ 11953 h 6869951"/>
              <a:gd name="connsiteX2" fmla="*/ 6699211 w 6699211"/>
              <a:gd name="connsiteY2" fmla="*/ 6869951 h 6869951"/>
              <a:gd name="connsiteX3" fmla="*/ 0 w 6699211"/>
              <a:gd name="connsiteY3" fmla="*/ 6856303 h 6869951"/>
              <a:gd name="connsiteX4" fmla="*/ 2023235 w 6699211"/>
              <a:gd name="connsiteY4" fmla="*/ 0 h 6869951"/>
              <a:gd name="connsiteX0" fmla="*/ 2702995 w 6699211"/>
              <a:gd name="connsiteY0" fmla="*/ 42638 h 6857998"/>
              <a:gd name="connsiteX1" fmla="*/ 6699211 w 6699211"/>
              <a:gd name="connsiteY1" fmla="*/ 0 h 6857998"/>
              <a:gd name="connsiteX2" fmla="*/ 6699211 w 6699211"/>
              <a:gd name="connsiteY2" fmla="*/ 6857998 h 6857998"/>
              <a:gd name="connsiteX3" fmla="*/ 0 w 6699211"/>
              <a:gd name="connsiteY3" fmla="*/ 6844350 h 6857998"/>
              <a:gd name="connsiteX4" fmla="*/ 2702995 w 6699211"/>
              <a:gd name="connsiteY4" fmla="*/ 42638 h 6857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99211" h="6857998">
                <a:moveTo>
                  <a:pt x="2702995" y="42638"/>
                </a:moveTo>
                <a:lnTo>
                  <a:pt x="6699211" y="0"/>
                </a:lnTo>
                <a:lnTo>
                  <a:pt x="6699211" y="6857998"/>
                </a:lnTo>
                <a:lnTo>
                  <a:pt x="0" y="6844350"/>
                </a:lnTo>
                <a:lnTo>
                  <a:pt x="2702995" y="42638"/>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71A0B14-F4BC-4B76-B325-507875946A06}"/>
              </a:ext>
            </a:extLst>
          </p:cNvPr>
          <p:cNvSpPr>
            <a:spLocks noGrp="1"/>
          </p:cNvSpPr>
          <p:nvPr>
            <p:ph type="title"/>
          </p:nvPr>
        </p:nvSpPr>
        <p:spPr>
          <a:xfrm>
            <a:off x="466442" y="755553"/>
            <a:ext cx="2347095" cy="1631751"/>
          </a:xfrm>
        </p:spPr>
        <p:txBody>
          <a:bodyPr anchor="t">
            <a:normAutofit/>
          </a:bodyPr>
          <a:lstStyle/>
          <a:p>
            <a:r>
              <a:rPr lang="en-US" sz="3600" dirty="0"/>
              <a:t>Goal &amp; Purpose</a:t>
            </a:r>
          </a:p>
        </p:txBody>
      </p:sp>
      <p:cxnSp>
        <p:nvCxnSpPr>
          <p:cNvPr id="12" name="Straight Connector 11">
            <a:extLst>
              <a:ext uri="{FF2B5EF4-FFF2-40B4-BE49-F238E27FC236}">
                <a16:creationId xmlns:a16="http://schemas.microsoft.com/office/drawing/2014/main" id="{E8EAD419-2D3B-4CD6-A841-F11CA09440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5329451"/>
            <a:ext cx="6096000" cy="1528549"/>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9" name="Content Placeholder 2">
            <a:extLst>
              <a:ext uri="{FF2B5EF4-FFF2-40B4-BE49-F238E27FC236}">
                <a16:creationId xmlns:a16="http://schemas.microsoft.com/office/drawing/2014/main" id="{3EF227EF-1561-492E-ABA2-464697FD674E}"/>
              </a:ext>
            </a:extLst>
          </p:cNvPr>
          <p:cNvGraphicFramePr>
            <a:graphicFrameLocks/>
          </p:cNvGraphicFramePr>
          <p:nvPr>
            <p:extLst>
              <p:ext uri="{D42A27DB-BD31-4B8C-83A1-F6EECF244321}">
                <p14:modId xmlns:p14="http://schemas.microsoft.com/office/powerpoint/2010/main" val="3594157458"/>
              </p:ext>
            </p:extLst>
          </p:nvPr>
        </p:nvGraphicFramePr>
        <p:xfrm>
          <a:off x="5036859" y="870243"/>
          <a:ext cx="5566706" cy="51797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234295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a:extLst>
              <a:ext uri="{FF2B5EF4-FFF2-40B4-BE49-F238E27FC236}">
                <a16:creationId xmlns:a16="http://schemas.microsoft.com/office/drawing/2014/main" id="{BC78F86A-C8B6-4634-B3E1-96B8CBFCDD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0167" y="1949710"/>
            <a:ext cx="6014461" cy="437488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0E4B9A-7DB9-46B4-BD62-6E91DBFFC334}"/>
              </a:ext>
            </a:extLst>
          </p:cNvPr>
          <p:cNvSpPr>
            <a:spLocks noGrp="1"/>
          </p:cNvSpPr>
          <p:nvPr>
            <p:ph type="title"/>
          </p:nvPr>
        </p:nvSpPr>
        <p:spPr/>
        <p:txBody>
          <a:bodyPr/>
          <a:lstStyle/>
          <a:p>
            <a:r>
              <a:rPr lang="en-US" dirty="0">
                <a:solidFill>
                  <a:srgbClr val="3E2441"/>
                </a:solidFill>
              </a:rPr>
              <a:t>Cataracts make up 80% of the surgeries</a:t>
            </a:r>
          </a:p>
        </p:txBody>
      </p:sp>
    </p:spTree>
    <p:extLst>
      <p:ext uri="{BB962C8B-B14F-4D97-AF65-F5344CB8AC3E}">
        <p14:creationId xmlns:p14="http://schemas.microsoft.com/office/powerpoint/2010/main" val="2377351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75A5BB70-1673-4097-A7F8-BCF5F4F19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27112D-DC2F-4A3E-B555-6EC7249EDFB1}"/>
              </a:ext>
            </a:extLst>
          </p:cNvPr>
          <p:cNvSpPr>
            <a:spLocks noGrp="1"/>
          </p:cNvSpPr>
          <p:nvPr>
            <p:ph type="title"/>
          </p:nvPr>
        </p:nvSpPr>
        <p:spPr>
          <a:xfrm>
            <a:off x="1129553" y="859133"/>
            <a:ext cx="3949889" cy="5064369"/>
          </a:xfrm>
        </p:spPr>
        <p:txBody>
          <a:bodyPr>
            <a:normAutofit/>
          </a:bodyPr>
          <a:lstStyle/>
          <a:p>
            <a:r>
              <a:rPr lang="en-US" sz="4100"/>
              <a:t>Preliminary questions</a:t>
            </a:r>
          </a:p>
        </p:txBody>
      </p:sp>
      <p:cxnSp>
        <p:nvCxnSpPr>
          <p:cNvPr id="35" name="Straight Connector 34">
            <a:extLst>
              <a:ext uri="{FF2B5EF4-FFF2-40B4-BE49-F238E27FC236}">
                <a16:creationId xmlns:a16="http://schemas.microsoft.com/office/drawing/2014/main" id="{78DEAD96-BC25-4BF1-B479-B25C21B987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37214"/>
            <a:ext cx="3896833" cy="64858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361373E-5C8C-46BC-ACA2-5AB53228A7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 y="0"/>
            <a:ext cx="760229" cy="5240216"/>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38">
            <a:extLst>
              <a:ext uri="{FF2B5EF4-FFF2-40B4-BE49-F238E27FC236}">
                <a16:creationId xmlns:a16="http://schemas.microsoft.com/office/drawing/2014/main" id="{C5D9BE15-6B66-4F4C-B41A-B2A4C30490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555512"/>
            <a:ext cx="6661298" cy="130248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28" name="Content Placeholder 2">
            <a:extLst>
              <a:ext uri="{FF2B5EF4-FFF2-40B4-BE49-F238E27FC236}">
                <a16:creationId xmlns:a16="http://schemas.microsoft.com/office/drawing/2014/main" id="{90387C9F-A161-4000-B5CB-6D5B0A8F8F6A}"/>
              </a:ext>
            </a:extLst>
          </p:cNvPr>
          <p:cNvGraphicFramePr>
            <a:graphicFrameLocks noGrp="1"/>
          </p:cNvGraphicFramePr>
          <p:nvPr>
            <p:ph idx="1"/>
            <p:extLst>
              <p:ext uri="{D42A27DB-BD31-4B8C-83A1-F6EECF244321}">
                <p14:modId xmlns:p14="http://schemas.microsoft.com/office/powerpoint/2010/main" val="2897729369"/>
              </p:ext>
            </p:extLst>
          </p:nvPr>
        </p:nvGraphicFramePr>
        <p:xfrm>
          <a:off x="5461279" y="584791"/>
          <a:ext cx="5215095" cy="53387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02991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5F637-070B-4EBF-B559-C8E31056C6A0}"/>
              </a:ext>
            </a:extLst>
          </p:cNvPr>
          <p:cNvSpPr>
            <a:spLocks noGrp="1"/>
          </p:cNvSpPr>
          <p:nvPr>
            <p:ph type="title"/>
          </p:nvPr>
        </p:nvSpPr>
        <p:spPr>
          <a:xfrm>
            <a:off x="1143000" y="695338"/>
            <a:ext cx="9906000" cy="1382156"/>
          </a:xfrm>
        </p:spPr>
        <p:txBody>
          <a:bodyPr/>
          <a:lstStyle/>
          <a:p>
            <a:r>
              <a:rPr lang="en-US" dirty="0"/>
              <a:t>Dataset</a:t>
            </a:r>
          </a:p>
        </p:txBody>
      </p:sp>
      <p:sp>
        <p:nvSpPr>
          <p:cNvPr id="3" name="Content Placeholder 2">
            <a:extLst>
              <a:ext uri="{FF2B5EF4-FFF2-40B4-BE49-F238E27FC236}">
                <a16:creationId xmlns:a16="http://schemas.microsoft.com/office/drawing/2014/main" id="{4E7E112A-3BDE-4B61-9898-88463DFCF9CF}"/>
              </a:ext>
            </a:extLst>
          </p:cNvPr>
          <p:cNvSpPr>
            <a:spLocks noGrp="1"/>
          </p:cNvSpPr>
          <p:nvPr>
            <p:ph idx="1"/>
          </p:nvPr>
        </p:nvSpPr>
        <p:spPr>
          <a:xfrm>
            <a:off x="1143000" y="2300175"/>
            <a:ext cx="9906000" cy="4024424"/>
          </a:xfrm>
        </p:spPr>
        <p:txBody>
          <a:bodyPr/>
          <a:lstStyle/>
          <a:p>
            <a:r>
              <a:rPr lang="en-US" dirty="0"/>
              <a:t>Surgical data of the </a:t>
            </a:r>
            <a:r>
              <a:rPr lang="en-US" dirty="0" err="1"/>
              <a:t>Ispahani</a:t>
            </a:r>
            <a:r>
              <a:rPr lang="en-US" dirty="0"/>
              <a:t> Islamia Eye Institute and Hospital</a:t>
            </a:r>
          </a:p>
          <a:p>
            <a:r>
              <a:rPr lang="en-US" dirty="0"/>
              <a:t>Includes:</a:t>
            </a:r>
          </a:p>
          <a:p>
            <a:pPr lvl="1"/>
            <a:r>
              <a:rPr lang="en-US" dirty="0"/>
              <a:t>Patient demographics</a:t>
            </a:r>
          </a:p>
          <a:p>
            <a:pPr lvl="1"/>
            <a:r>
              <a:rPr lang="en-US" dirty="0"/>
              <a:t>Category of intake</a:t>
            </a:r>
          </a:p>
          <a:p>
            <a:pPr lvl="1"/>
            <a:r>
              <a:rPr lang="en-US" dirty="0"/>
              <a:t>Surgical duration</a:t>
            </a:r>
          </a:p>
          <a:p>
            <a:pPr lvl="1"/>
            <a:r>
              <a:rPr lang="en-US" dirty="0"/>
              <a:t>etc.</a:t>
            </a:r>
          </a:p>
          <a:p>
            <a:r>
              <a:rPr lang="en-US" dirty="0"/>
              <a:t>Study Bangladeshi at a large scale</a:t>
            </a:r>
          </a:p>
          <a:p>
            <a:endParaRPr lang="en-US" dirty="0"/>
          </a:p>
        </p:txBody>
      </p:sp>
      <p:pic>
        <p:nvPicPr>
          <p:cNvPr id="4098" name="Picture 2" descr="Ispahani Islamia Eye Institute and HospitalIspahani Islamia Eye Institute  and Hospital | Ispahani Islamia Eye Institute and Hospital">
            <a:extLst>
              <a:ext uri="{FF2B5EF4-FFF2-40B4-BE49-F238E27FC236}">
                <a16:creationId xmlns:a16="http://schemas.microsoft.com/office/drawing/2014/main" id="{A3EF405C-6770-4E40-AD2E-86EC7FC4E7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935831"/>
            <a:ext cx="4876800" cy="6000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person, indoor, baby, close&#10;&#10;Description automatically generated">
            <a:extLst>
              <a:ext uri="{FF2B5EF4-FFF2-40B4-BE49-F238E27FC236}">
                <a16:creationId xmlns:a16="http://schemas.microsoft.com/office/drawing/2014/main" id="{37FBE445-05F9-42EF-AF1C-3510E557E6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86989" y="3461225"/>
            <a:ext cx="4304044" cy="3185953"/>
          </a:xfrm>
          <a:prstGeom prst="rect">
            <a:avLst/>
          </a:prstGeom>
        </p:spPr>
      </p:pic>
    </p:spTree>
    <p:extLst>
      <p:ext uri="{BB962C8B-B14F-4D97-AF65-F5344CB8AC3E}">
        <p14:creationId xmlns:p14="http://schemas.microsoft.com/office/powerpoint/2010/main" val="4290006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5F637-070B-4EBF-B559-C8E31056C6A0}"/>
              </a:ext>
            </a:extLst>
          </p:cNvPr>
          <p:cNvSpPr>
            <a:spLocks noGrp="1"/>
          </p:cNvSpPr>
          <p:nvPr>
            <p:ph type="title"/>
          </p:nvPr>
        </p:nvSpPr>
        <p:spPr>
          <a:xfrm>
            <a:off x="1143000" y="824022"/>
            <a:ext cx="9906000" cy="1382156"/>
          </a:xfrm>
        </p:spPr>
        <p:txBody>
          <a:bodyPr>
            <a:normAutofit fontScale="90000"/>
          </a:bodyPr>
          <a:lstStyle/>
          <a:p>
            <a:pPr algn="ctr"/>
            <a:r>
              <a:rPr lang="en-US" dirty="0"/>
              <a:t>Methodology:</a:t>
            </a:r>
            <a:br>
              <a:rPr lang="en-US" dirty="0"/>
            </a:br>
            <a:r>
              <a:rPr lang="en-US" dirty="0"/>
              <a:t>Data Ingestion &amp; Cleaning </a:t>
            </a:r>
            <a:br>
              <a:rPr lang="en-US" dirty="0"/>
            </a:br>
            <a:endParaRPr lang="en-US" dirty="0"/>
          </a:p>
        </p:txBody>
      </p:sp>
      <p:sp>
        <p:nvSpPr>
          <p:cNvPr id="3" name="Content Placeholder 2">
            <a:extLst>
              <a:ext uri="{FF2B5EF4-FFF2-40B4-BE49-F238E27FC236}">
                <a16:creationId xmlns:a16="http://schemas.microsoft.com/office/drawing/2014/main" id="{4E7E112A-3BDE-4B61-9898-88463DFCF9CF}"/>
              </a:ext>
            </a:extLst>
          </p:cNvPr>
          <p:cNvSpPr>
            <a:spLocks noGrp="1"/>
          </p:cNvSpPr>
          <p:nvPr>
            <p:ph idx="1"/>
          </p:nvPr>
        </p:nvSpPr>
        <p:spPr/>
        <p:txBody>
          <a:bodyPr/>
          <a:lstStyle/>
          <a:p>
            <a:pPr marL="0" indent="0">
              <a:buNone/>
            </a:pPr>
            <a:endParaRPr lang="en-US" dirty="0"/>
          </a:p>
        </p:txBody>
      </p:sp>
      <p:pic>
        <p:nvPicPr>
          <p:cNvPr id="6146" name="Picture 2" descr="Microsoft Excel mobile can convert photos of data tables to spreadsheets">
            <a:extLst>
              <a:ext uri="{FF2B5EF4-FFF2-40B4-BE49-F238E27FC236}">
                <a16:creationId xmlns:a16="http://schemas.microsoft.com/office/drawing/2014/main" id="{827F9825-DC74-4FB6-A026-D58AA25C2F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3155094"/>
            <a:ext cx="2642944" cy="1733341"/>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887C162B-5B72-4A9B-A62F-600B6C60F1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45438" y="2586943"/>
            <a:ext cx="2869642" cy="286964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Python icon - Free download on Iconfinder">
            <a:extLst>
              <a:ext uri="{FF2B5EF4-FFF2-40B4-BE49-F238E27FC236}">
                <a16:creationId xmlns:a16="http://schemas.microsoft.com/office/drawing/2014/main" id="{7EF09978-F427-40F3-81A9-3495632025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697" y="2783919"/>
            <a:ext cx="2475690" cy="2475690"/>
          </a:xfrm>
          <a:prstGeom prst="rect">
            <a:avLst/>
          </a:prstGeom>
          <a:noFill/>
          <a:extLst>
            <a:ext uri="{909E8E84-426E-40DD-AFC4-6F175D3DCCD1}">
              <a14:hiddenFill xmlns:a14="http://schemas.microsoft.com/office/drawing/2010/main">
                <a:solidFill>
                  <a:srgbClr val="FFFFFF"/>
                </a:solidFill>
              </a14:hiddenFill>
            </a:ext>
          </a:extLst>
        </p:spPr>
      </p:pic>
      <p:sp>
        <p:nvSpPr>
          <p:cNvPr id="4" name="Arrow: Right 3">
            <a:extLst>
              <a:ext uri="{FF2B5EF4-FFF2-40B4-BE49-F238E27FC236}">
                <a16:creationId xmlns:a16="http://schemas.microsoft.com/office/drawing/2014/main" id="{2F1CED18-C788-4BB6-B568-7A8772800347}"/>
              </a:ext>
            </a:extLst>
          </p:cNvPr>
          <p:cNvSpPr/>
          <p:nvPr/>
        </p:nvSpPr>
        <p:spPr>
          <a:xfrm>
            <a:off x="4019341" y="4021764"/>
            <a:ext cx="641838" cy="3492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F47D789E-A524-4361-9514-F0F40240051C}"/>
              </a:ext>
            </a:extLst>
          </p:cNvPr>
          <p:cNvSpPr/>
          <p:nvPr/>
        </p:nvSpPr>
        <p:spPr>
          <a:xfrm>
            <a:off x="7699340" y="3999529"/>
            <a:ext cx="641838" cy="3492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8809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5F637-070B-4EBF-B559-C8E31056C6A0}"/>
              </a:ext>
            </a:extLst>
          </p:cNvPr>
          <p:cNvSpPr>
            <a:spLocks noGrp="1"/>
          </p:cNvSpPr>
          <p:nvPr>
            <p:ph type="title"/>
          </p:nvPr>
        </p:nvSpPr>
        <p:spPr>
          <a:xfrm>
            <a:off x="1143000" y="1135521"/>
            <a:ext cx="9906000" cy="1382156"/>
          </a:xfrm>
        </p:spPr>
        <p:txBody>
          <a:bodyPr>
            <a:normAutofit fontScale="90000"/>
          </a:bodyPr>
          <a:lstStyle/>
          <a:p>
            <a:pPr algn="ctr"/>
            <a:r>
              <a:rPr lang="en-US" dirty="0"/>
              <a:t>Methodology:</a:t>
            </a:r>
            <a:br>
              <a:rPr lang="en-US" dirty="0"/>
            </a:br>
            <a:r>
              <a:rPr lang="en-US" dirty="0"/>
              <a:t>Data Preparation</a:t>
            </a:r>
            <a:br>
              <a:rPr lang="en-US" dirty="0"/>
            </a:br>
            <a:endParaRPr lang="en-US" dirty="0"/>
          </a:p>
        </p:txBody>
      </p:sp>
      <p:sp>
        <p:nvSpPr>
          <p:cNvPr id="3" name="Content Placeholder 2">
            <a:extLst>
              <a:ext uri="{FF2B5EF4-FFF2-40B4-BE49-F238E27FC236}">
                <a16:creationId xmlns:a16="http://schemas.microsoft.com/office/drawing/2014/main" id="{4E7E112A-3BDE-4B61-9898-88463DFCF9CF}"/>
              </a:ext>
            </a:extLst>
          </p:cNvPr>
          <p:cNvSpPr>
            <a:spLocks noGrp="1"/>
          </p:cNvSpPr>
          <p:nvPr>
            <p:ph idx="1"/>
          </p:nvPr>
        </p:nvSpPr>
        <p:spPr/>
        <p:txBody>
          <a:bodyPr/>
          <a:lstStyle/>
          <a:p>
            <a:pPr marL="0" indent="0" algn="ctr">
              <a:buNone/>
            </a:pPr>
            <a:endParaRPr lang="en-US" dirty="0"/>
          </a:p>
          <a:p>
            <a:pPr marL="0" indent="0" algn="ctr">
              <a:buNone/>
            </a:pPr>
            <a:endParaRPr lang="en-US" dirty="0"/>
          </a:p>
          <a:p>
            <a:pPr marL="0" indent="0" algn="ctr">
              <a:buNone/>
            </a:pPr>
            <a:r>
              <a:rPr lang="en-US" dirty="0"/>
              <a:t>Column names</a:t>
            </a:r>
          </a:p>
          <a:p>
            <a:pPr marL="0" indent="0" algn="ctr">
              <a:buNone/>
            </a:pPr>
            <a:r>
              <a:rPr lang="en-US" dirty="0"/>
              <a:t>String formatting</a:t>
            </a:r>
          </a:p>
          <a:p>
            <a:pPr marL="0" indent="0" algn="ctr">
              <a:buNone/>
            </a:pPr>
            <a:r>
              <a:rPr lang="en-US" dirty="0"/>
              <a:t>Spelling errors</a:t>
            </a:r>
          </a:p>
          <a:p>
            <a:pPr marL="0" indent="0" algn="ctr">
              <a:buNone/>
            </a:pPr>
            <a:r>
              <a:rPr lang="en-US" dirty="0"/>
              <a:t>New columns added</a:t>
            </a:r>
          </a:p>
        </p:txBody>
      </p:sp>
    </p:spTree>
    <p:extLst>
      <p:ext uri="{BB962C8B-B14F-4D97-AF65-F5344CB8AC3E}">
        <p14:creationId xmlns:p14="http://schemas.microsoft.com/office/powerpoint/2010/main" val="24663993"/>
      </p:ext>
    </p:extLst>
  </p:cSld>
  <p:clrMapOvr>
    <a:masterClrMapping/>
  </p:clrMapOvr>
</p:sld>
</file>

<file path=ppt/theme/theme1.xml><?xml version="1.0" encoding="utf-8"?>
<a:theme xmlns:a="http://schemas.openxmlformats.org/drawingml/2006/main" name="AngleLinesVTI">
  <a:themeElements>
    <a:clrScheme name="AnalogousFromLightSeedLeftStep">
      <a:dk1>
        <a:srgbClr val="000000"/>
      </a:dk1>
      <a:lt1>
        <a:srgbClr val="FFFFFF"/>
      </a:lt1>
      <a:dk2>
        <a:srgbClr val="3E2441"/>
      </a:dk2>
      <a:lt2>
        <a:srgbClr val="E2E5E8"/>
      </a:lt2>
      <a:accent1>
        <a:srgbClr val="BC9B82"/>
      </a:accent1>
      <a:accent2>
        <a:srgbClr val="BA807F"/>
      </a:accent2>
      <a:accent3>
        <a:srgbClr val="C594A8"/>
      </a:accent3>
      <a:accent4>
        <a:srgbClr val="BA7FAF"/>
      </a:accent4>
      <a:accent5>
        <a:srgbClr val="BB96C6"/>
      </a:accent5>
      <a:accent6>
        <a:srgbClr val="947FBA"/>
      </a:accent6>
      <a:hlink>
        <a:srgbClr val="5B86A6"/>
      </a:hlink>
      <a:folHlink>
        <a:srgbClr val="7F7F7F"/>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TotalTime>
  <Words>1864</Words>
  <Application>Microsoft Office PowerPoint</Application>
  <PresentationFormat>Widescreen</PresentationFormat>
  <Paragraphs>125</Paragraphs>
  <Slides>21</Slides>
  <Notes>20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AngleLinesVTI</vt:lpstr>
      <vt:lpstr>Ispahani Islamia Eye Institute &amp; Hospital</vt:lpstr>
      <vt:lpstr>Introduction</vt:lpstr>
      <vt:lpstr>PowerPoint Presentation</vt:lpstr>
      <vt:lpstr>Goal &amp; Purpose</vt:lpstr>
      <vt:lpstr>Cataracts make up 80% of the surgeries</vt:lpstr>
      <vt:lpstr>Preliminary questions</vt:lpstr>
      <vt:lpstr>Dataset</vt:lpstr>
      <vt:lpstr>Methodology: Data Ingestion &amp; Cleaning  </vt:lpstr>
      <vt:lpstr>Methodology: Data Preparation </vt:lpstr>
      <vt:lpstr>Findings &amp; Interpretation</vt:lpstr>
      <vt:lpstr>Cataract surgery by age</vt:lpstr>
      <vt:lpstr>Most common surgery types</vt:lpstr>
      <vt:lpstr>Patient residence and surgery city</vt:lpstr>
      <vt:lpstr>Cost of the cataract surgeries</vt:lpstr>
      <vt:lpstr>recommendation</vt:lpstr>
      <vt:lpstr>Overall focus</vt:lpstr>
      <vt:lpstr>Medical  camps</vt:lpstr>
      <vt:lpstr>1st weekend: Introduction</vt:lpstr>
      <vt:lpstr>2nd weekend: diet</vt:lpstr>
      <vt:lpstr>3RD weekend: FREE-CHECKUPS</vt:lpstr>
      <vt:lpstr>4th weekend: medical record collection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Ispahani Islamia Eye Institute &amp; Hospital</dc:title>
  <dc:creator>Hanh Nguyen Aikaterine</dc:creator>
  <cp:lastModifiedBy>Hanh Nguyen Aikaterine</cp:lastModifiedBy>
  <cp:revision>37</cp:revision>
  <dcterms:created xsi:type="dcterms:W3CDTF">2020-12-08T18:48:57Z</dcterms:created>
  <dcterms:modified xsi:type="dcterms:W3CDTF">2021-06-14T09:46:11Z</dcterms:modified>
</cp:coreProperties>
</file>

<file path=docProps/thumbnail.jpeg>
</file>